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sldIdLst>
    <p:sldId id="256" r:id="rId4"/>
    <p:sldId id="259" r:id="rId5"/>
    <p:sldId id="265" r:id="rId6"/>
    <p:sldId id="261" r:id="rId7"/>
    <p:sldId id="257" r:id="rId8"/>
    <p:sldId id="263" r:id="rId9"/>
  </p:sldIdLst>
  <p:sldSz cx="10160000" cy="5715000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B90101F8-9D3E-4F2C-A03B-715F19A06E2A}">
          <p14:sldIdLst>
            <p14:sldId id="256"/>
            <p14:sldId id="259"/>
            <p14:sldId id="265"/>
            <p14:sldId id="261"/>
            <p14:sldId id="257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D4D2"/>
    <a:srgbClr val="9DD4ED"/>
    <a:srgbClr val="A7D18F"/>
    <a:srgbClr val="AECA15"/>
    <a:srgbClr val="98006A"/>
    <a:srgbClr val="A7BD1E"/>
    <a:srgbClr val="211C61"/>
    <a:srgbClr val="319F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806" y="96"/>
      </p:cViewPr>
      <p:guideLst>
        <p:guide orient="horz" pos="180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0205084C-B082-B6FD-53F0-057F49A1D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8" y="209551"/>
            <a:ext cx="1869722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924933D3-411B-3FD1-4EE9-CE8ADCFC615A}"/>
              </a:ext>
            </a:extLst>
          </p:cNvPr>
          <p:cNvSpPr/>
          <p:nvPr userDrawn="1"/>
        </p:nvSpPr>
        <p:spPr>
          <a:xfrm>
            <a:off x="0" y="2103438"/>
            <a:ext cx="10160000" cy="10223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D5BF6103-0585-867C-06DF-BD2706A9FF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846793" y="596901"/>
            <a:ext cx="3451930" cy="571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556">
                <a:latin typeface="Arial" panose="020B0604020202020204" pitchFamily="34" charset="0"/>
                <a:cs typeface="Arial" panose="020B0604020202020204" pitchFamily="34" charset="0"/>
              </a:rPr>
              <a:t>The network of Horizon Europe Cluster 5 National Contact Point. </a:t>
            </a:r>
            <a:endParaRPr lang="it-IT" altLang="es-ES" sz="155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9D2277EB-2DFB-6FBB-C8BC-91CBB91549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211764"/>
            <a:ext cx="500944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0">
            <a:extLst>
              <a:ext uri="{FF2B5EF4-FFF2-40B4-BE49-F238E27FC236}">
                <a16:creationId xmlns:a16="http://schemas.microsoft.com/office/drawing/2014/main" id="{C2E36E58-28CE-1FD7-DEB7-3BBB177B0A3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47751" y="5256214"/>
            <a:ext cx="8145639" cy="22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889" i="1" dirty="0">
                <a:latin typeface="Arial"/>
                <a:cs typeface="Arial"/>
              </a:rPr>
              <a:t>The GREENET project has received funding from the EU Horizon Europe programme under Grant Agreement No 101069604</a:t>
            </a:r>
            <a:endParaRPr lang="it-IT" sz="222" dirty="0">
              <a:latin typeface="Arial"/>
              <a:cs typeface="Arial"/>
            </a:endParaRPr>
          </a:p>
        </p:txBody>
      </p:sp>
      <p:pic>
        <p:nvPicPr>
          <p:cNvPr id="9" name="Immagine 11">
            <a:extLst>
              <a:ext uri="{FF2B5EF4-FFF2-40B4-BE49-F238E27FC236}">
                <a16:creationId xmlns:a16="http://schemas.microsoft.com/office/drawing/2014/main" id="{1ECB3711-7D0D-7785-EB68-5F66E03C2C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112" y="74614"/>
            <a:ext cx="1472848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13">
            <a:extLst>
              <a:ext uri="{FF2B5EF4-FFF2-40B4-BE49-F238E27FC236}">
                <a16:creationId xmlns:a16="http://schemas.microsoft.com/office/drawing/2014/main" id="{6092B31F-C60E-BFEA-D37F-5FBCBD9F02F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723" y="74614"/>
            <a:ext cx="1465792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3">
            <a:extLst>
              <a:ext uri="{FF2B5EF4-FFF2-40B4-BE49-F238E27FC236}">
                <a16:creationId xmlns:a16="http://schemas.microsoft.com/office/drawing/2014/main" id="{5CB49D89-8552-053A-4532-E93000C6D5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182" y="74614"/>
            <a:ext cx="1471083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14514" y="3258621"/>
            <a:ext cx="7112000" cy="4065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8" name="Titolo verticale 7"/>
          <p:cNvSpPr>
            <a:spLocks noGrp="1"/>
          </p:cNvSpPr>
          <p:nvPr>
            <p:ph type="title"/>
          </p:nvPr>
        </p:nvSpPr>
        <p:spPr>
          <a:xfrm>
            <a:off x="414514" y="2265714"/>
            <a:ext cx="9144000" cy="699324"/>
          </a:xfrm>
          <a:ln>
            <a:noFill/>
          </a:ln>
        </p:spPr>
        <p:txBody>
          <a:bodyPr/>
          <a:lstStyle>
            <a:lvl1pPr algn="l">
              <a:defRPr sz="4444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6415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8000" y="1333501"/>
            <a:ext cx="4487333" cy="3771636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64667" y="1333501"/>
            <a:ext cx="4487333" cy="3771636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11BAB043-D4B1-B562-C725-589E051D4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F4FBFF53-9BFE-4313-86EE-2D689ABF4C25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68740584-259B-661A-13A8-7CBE29B3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46ED90E3-0556-961D-0845-1859E4707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BC5165BE-811F-422A-9F20-11DE6D6E96D0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2821701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8000" y="1279261"/>
            <a:ext cx="4489098" cy="533136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61142" y="1279261"/>
            <a:ext cx="4490861" cy="533136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23AC1205-82C9-B7A4-EC66-323F44E34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FCE58B05-4301-4B8B-B5FF-7A2B9F233483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E5B317A1-791A-A5BD-0153-615C5546D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13843C0A-013B-5482-6E27-DEB7A8620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63CE83D2-8E30-41D1-A3A0-4403661CD85E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793283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42B1B6A4-07ED-CE29-06A1-51296B9A1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ADD5E688-96C9-40D4-AA3A-E1C07298824B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E276480-A460-A322-33A0-887A03221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DFD46B00-52CC-AC7B-F527-D51E1741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F0E90F95-80BF-446D-AF42-2EB70080E28A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330572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65413F70-AE20-0723-0AF6-43BC0057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D3065206-1B04-4B87-B819-69626D8F6F53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CDFCD49-6D56-8985-4838-347E6A221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9EB57FE8-2323-60C5-0191-3BF4BEDBC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146C7B37-54C8-4240-AB74-43D636EF73C6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769710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8003" y="227541"/>
            <a:ext cx="3342570" cy="968376"/>
          </a:xfrm>
        </p:spPr>
        <p:txBody>
          <a:bodyPr anchor="b"/>
          <a:lstStyle>
            <a:lvl1pPr algn="l">
              <a:defRPr sz="2222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72278" y="227543"/>
            <a:ext cx="5679722" cy="4877594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8003" y="1195919"/>
            <a:ext cx="3342570" cy="3909219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381E2DFC-860A-C4B0-5DFE-3AAF8E964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4CECA34A-2D47-4A79-973F-E8E3A8163E83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CC2DFE5-6B2D-0509-0B52-50A3BB9DE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A220118-8DD0-6EE3-20C6-BD2E4477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9C36359A-7B1B-4D07-AF42-73E1827F3454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684279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222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91431" y="4472783"/>
            <a:ext cx="6096000" cy="670719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03074794-3632-D85A-62FC-8D9448C70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6E490592-909E-4B51-9F33-2DF0C67FF825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F06C35B6-B34E-4243-58D5-66DD3AA8E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1638EED0-9A90-369B-B863-541D2F98C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4B06C7FF-66BC-4C4F-89CD-584E415EA2EC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231139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6AFBE6-7EB3-95D9-A766-5651BFA2B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B5286B94-6BA5-4097-9B36-32E479014E8E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F298BB-E954-5035-CCBA-CB855D39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EDAC9E-770A-5004-62ED-3F8D2346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C71A86C2-AB91-484A-B886-62FF17A4F812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780447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66000" y="228867"/>
            <a:ext cx="2286000" cy="4876271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8000" y="228867"/>
            <a:ext cx="6688667" cy="4876271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6D5319-F316-6DF3-6B65-77248EB60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C0B0350E-F802-478A-940F-5E785342D7FC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E1C435-360E-A9A3-C491-D9F2B4544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B90928-2A42-3118-3FEE-B0FCB16A7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0A9327BD-AF64-4179-91EA-C1840F1CF650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87887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4EF7A061-993F-F1DC-C786-B8D1C8B5B7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9" y="157163"/>
            <a:ext cx="1573389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C42A6770-A4A0-CBB8-36E7-3A02271D0CC5}"/>
              </a:ext>
            </a:extLst>
          </p:cNvPr>
          <p:cNvSpPr/>
          <p:nvPr userDrawn="1"/>
        </p:nvSpPr>
        <p:spPr>
          <a:xfrm>
            <a:off x="1742722" y="0"/>
            <a:ext cx="8417278" cy="11366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DD4D887C-7EAF-F580-0835-B640500DCC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945" y="5297489"/>
            <a:ext cx="500944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9889" y="1485900"/>
            <a:ext cx="9412111" cy="3619500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919111" y="101792"/>
            <a:ext cx="7732889" cy="798561"/>
          </a:xfrm>
        </p:spPr>
        <p:txBody>
          <a:bodyPr/>
          <a:lstStyle>
            <a:lvl1pPr algn="l">
              <a:defRPr sz="3556"/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6" name="Segnaposto data 1">
            <a:extLst>
              <a:ext uri="{FF2B5EF4-FFF2-40B4-BE49-F238E27FC236}">
                <a16:creationId xmlns:a16="http://schemas.microsoft.com/office/drawing/2014/main" id="{5CD5BE3A-185A-216C-4A4F-9DEA510CE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16B4F27C-5B00-4786-81B9-D5F9E8659DC3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8FB40E0F-D043-7B25-52D5-271839476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7">
            <a:extLst>
              <a:ext uri="{FF2B5EF4-FFF2-40B4-BE49-F238E27FC236}">
                <a16:creationId xmlns:a16="http://schemas.microsoft.com/office/drawing/2014/main" id="{E0221AAB-68B7-9E4C-8248-F7AEC8069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4E8874D4-6EB0-440A-9763-BBF3DA2F3B51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281076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A5A12D7E-2C3A-E8C4-EA27-43709CE30E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03" y="393701"/>
            <a:ext cx="2370667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09C7E99C-7671-87BF-AF92-64993FA66E33}"/>
              </a:ext>
            </a:extLst>
          </p:cNvPr>
          <p:cNvSpPr/>
          <p:nvPr userDrawn="1"/>
        </p:nvSpPr>
        <p:spPr>
          <a:xfrm>
            <a:off x="0" y="1941513"/>
            <a:ext cx="10160000" cy="1204912"/>
          </a:xfrm>
          <a:prstGeom prst="rect">
            <a:avLst/>
          </a:prstGeom>
          <a:solidFill>
            <a:srgbClr val="319F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6FC0AEE2-ACF9-9A34-074A-EF064E62A2A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7043" y="974726"/>
            <a:ext cx="3451930" cy="571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556">
                <a:latin typeface="Arial" panose="020B0604020202020204" pitchFamily="34" charset="0"/>
                <a:cs typeface="Arial" panose="020B0604020202020204" pitchFamily="34" charset="0"/>
              </a:rPr>
              <a:t>The network of Horizon Europe Cluster 5 National Contact Point. </a:t>
            </a:r>
            <a:endParaRPr lang="it-IT" altLang="es-ES" sz="155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253034FD-D511-E0FA-B734-594A2587DD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211764"/>
            <a:ext cx="500944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0">
            <a:extLst>
              <a:ext uri="{FF2B5EF4-FFF2-40B4-BE49-F238E27FC236}">
                <a16:creationId xmlns:a16="http://schemas.microsoft.com/office/drawing/2014/main" id="{2B12998C-D74A-8FFB-4A35-A8E29AC71E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47751" y="5256214"/>
            <a:ext cx="8145639" cy="22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889" i="1" dirty="0">
                <a:latin typeface="Arial"/>
                <a:cs typeface="Arial"/>
              </a:rPr>
              <a:t>The GREENET project has received funding from the EU Horizon Europe programme under Grant Agreement No 101069604</a:t>
            </a:r>
            <a:endParaRPr lang="it-IT" sz="222" dirty="0">
              <a:latin typeface="Arial"/>
              <a:cs typeface="Arial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08000" y="3338616"/>
            <a:ext cx="7112000" cy="4065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8" name="Titolo verticale 7"/>
          <p:cNvSpPr>
            <a:spLocks noGrp="1"/>
          </p:cNvSpPr>
          <p:nvPr>
            <p:ph type="title"/>
          </p:nvPr>
        </p:nvSpPr>
        <p:spPr>
          <a:xfrm>
            <a:off x="414514" y="2094676"/>
            <a:ext cx="9144000" cy="952500"/>
          </a:xfrm>
          <a:ln>
            <a:noFill/>
          </a:ln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5045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B5D55139-1891-C45C-671D-02B8F23D73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9" y="157163"/>
            <a:ext cx="1573389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DC369079-311F-99CF-56D0-E5D78E657465}"/>
              </a:ext>
            </a:extLst>
          </p:cNvPr>
          <p:cNvSpPr/>
          <p:nvPr userDrawn="1"/>
        </p:nvSpPr>
        <p:spPr>
          <a:xfrm>
            <a:off x="1742722" y="0"/>
            <a:ext cx="8417278" cy="1136650"/>
          </a:xfrm>
          <a:prstGeom prst="rect">
            <a:avLst/>
          </a:prstGeom>
          <a:solidFill>
            <a:srgbClr val="319F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A1A0B83B-5646-EFF5-D4CC-9BE716CD1D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945" y="5297489"/>
            <a:ext cx="500944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9889" y="1485900"/>
            <a:ext cx="9412111" cy="3619500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919111" y="101792"/>
            <a:ext cx="7732889" cy="798561"/>
          </a:xfrm>
        </p:spPr>
        <p:txBody>
          <a:bodyPr/>
          <a:lstStyle>
            <a:lvl1pPr algn="l">
              <a:defRPr sz="3556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6" name="Segnaposto data 1">
            <a:extLst>
              <a:ext uri="{FF2B5EF4-FFF2-40B4-BE49-F238E27FC236}">
                <a16:creationId xmlns:a16="http://schemas.microsoft.com/office/drawing/2014/main" id="{A5A6B942-9563-7BB3-54C9-BE3A066A3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A303A6BD-3E75-40BA-AB42-0F4D1E3C5703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3787B071-5204-8FAF-02F8-910053AEA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7">
            <a:extLst>
              <a:ext uri="{FF2B5EF4-FFF2-40B4-BE49-F238E27FC236}">
                <a16:creationId xmlns:a16="http://schemas.microsoft.com/office/drawing/2014/main" id="{424E16CF-494C-A8FC-B6C6-FCACBFFFE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E973C64D-AE2D-453A-92AF-758E48F63573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94249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D40D6FDB-6746-6B11-2BC9-161273BF7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03" y="393701"/>
            <a:ext cx="2370667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69CAC014-9122-3981-96C3-214E3DA144F3}"/>
              </a:ext>
            </a:extLst>
          </p:cNvPr>
          <p:cNvSpPr/>
          <p:nvPr userDrawn="1"/>
        </p:nvSpPr>
        <p:spPr>
          <a:xfrm>
            <a:off x="0" y="1941513"/>
            <a:ext cx="10160000" cy="1204912"/>
          </a:xfrm>
          <a:prstGeom prst="rect">
            <a:avLst/>
          </a:prstGeom>
          <a:solidFill>
            <a:srgbClr val="9800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691D78F0-6715-2D53-A02C-471464DEE7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7043" y="974726"/>
            <a:ext cx="3451930" cy="571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556">
                <a:latin typeface="Arial" panose="020B0604020202020204" pitchFamily="34" charset="0"/>
                <a:cs typeface="Arial" panose="020B0604020202020204" pitchFamily="34" charset="0"/>
              </a:rPr>
              <a:t>The network of Horizon Europe Cluster 5 National Contact Point. </a:t>
            </a:r>
            <a:endParaRPr lang="it-IT" altLang="es-ES" sz="155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317372C4-6A2B-2713-106E-3D5383723F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211764"/>
            <a:ext cx="500944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0">
            <a:extLst>
              <a:ext uri="{FF2B5EF4-FFF2-40B4-BE49-F238E27FC236}">
                <a16:creationId xmlns:a16="http://schemas.microsoft.com/office/drawing/2014/main" id="{D4CC89D7-EE00-F94A-CAE8-C3939D156B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47751" y="5256214"/>
            <a:ext cx="8145639" cy="22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889" i="1" dirty="0">
                <a:latin typeface="Arial"/>
                <a:cs typeface="Arial"/>
              </a:rPr>
              <a:t>The GREENET project has received funding from the EU Horizon Europe programme under Grant Agreement No 101069604</a:t>
            </a:r>
            <a:endParaRPr lang="it-IT" sz="222" dirty="0">
              <a:latin typeface="Arial"/>
              <a:cs typeface="Arial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08000" y="3338616"/>
            <a:ext cx="7112000" cy="4065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8" name="Titolo verticale 7"/>
          <p:cNvSpPr>
            <a:spLocks noGrp="1"/>
          </p:cNvSpPr>
          <p:nvPr>
            <p:ph type="title"/>
          </p:nvPr>
        </p:nvSpPr>
        <p:spPr>
          <a:xfrm>
            <a:off x="414514" y="2094676"/>
            <a:ext cx="9144000" cy="952500"/>
          </a:xfrm>
          <a:ln>
            <a:noFill/>
          </a:ln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656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F5715FDE-AA29-4E7C-7C53-972E4A5BE7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9" y="157163"/>
            <a:ext cx="1573389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D6C9D3C2-833F-B029-3521-F5924764E67F}"/>
              </a:ext>
            </a:extLst>
          </p:cNvPr>
          <p:cNvSpPr/>
          <p:nvPr userDrawn="1"/>
        </p:nvSpPr>
        <p:spPr>
          <a:xfrm>
            <a:off x="1742722" y="0"/>
            <a:ext cx="8417278" cy="1136650"/>
          </a:xfrm>
          <a:prstGeom prst="rect">
            <a:avLst/>
          </a:prstGeom>
          <a:solidFill>
            <a:srgbClr val="9800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3F8FE4D1-B8F0-C6AB-004D-FDEC7B13CD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945" y="5297489"/>
            <a:ext cx="500944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9889" y="1485900"/>
            <a:ext cx="9412111" cy="3619500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919111" y="101792"/>
            <a:ext cx="7732889" cy="798561"/>
          </a:xfrm>
        </p:spPr>
        <p:txBody>
          <a:bodyPr/>
          <a:lstStyle>
            <a:lvl1pPr algn="l">
              <a:defRPr sz="3556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6" name="Segnaposto data 1">
            <a:extLst>
              <a:ext uri="{FF2B5EF4-FFF2-40B4-BE49-F238E27FC236}">
                <a16:creationId xmlns:a16="http://schemas.microsoft.com/office/drawing/2014/main" id="{666AB2B5-8C7B-1CA5-1C7C-AF990ADE5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F5B8D57B-DF63-47B2-9344-8DDDCEA7E9D1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7F3140A2-4C9A-0DBE-7811-52D2CB6D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7">
            <a:extLst>
              <a:ext uri="{FF2B5EF4-FFF2-40B4-BE49-F238E27FC236}">
                <a16:creationId xmlns:a16="http://schemas.microsoft.com/office/drawing/2014/main" id="{B3A4CE7F-E2E9-7EDB-E74D-279DF1C4F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767E1737-2B81-4470-916E-E20F8BC30787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82840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5C87D1A7-02D4-658F-B22B-193A44637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03" y="393701"/>
            <a:ext cx="2370667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EAFF25F2-DA43-3BE2-3592-45E32B2455BE}"/>
              </a:ext>
            </a:extLst>
          </p:cNvPr>
          <p:cNvSpPr/>
          <p:nvPr userDrawn="1"/>
        </p:nvSpPr>
        <p:spPr>
          <a:xfrm>
            <a:off x="0" y="1941513"/>
            <a:ext cx="10160000" cy="1204912"/>
          </a:xfrm>
          <a:prstGeom prst="rect">
            <a:avLst/>
          </a:prstGeom>
          <a:solidFill>
            <a:srgbClr val="211C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EA2F69C5-B413-DB4E-E6A2-CBA0B7D5392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7043" y="974726"/>
            <a:ext cx="3451930" cy="571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556">
                <a:latin typeface="Arial" panose="020B0604020202020204" pitchFamily="34" charset="0"/>
                <a:cs typeface="Arial" panose="020B0604020202020204" pitchFamily="34" charset="0"/>
              </a:rPr>
              <a:t>The network of Horizon Europe Cluster 5 National Contact Point. </a:t>
            </a:r>
            <a:endParaRPr lang="it-IT" altLang="es-ES" sz="155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F925D83B-BF14-EDF1-40F6-7D48E0307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5211764"/>
            <a:ext cx="500944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0">
            <a:extLst>
              <a:ext uri="{FF2B5EF4-FFF2-40B4-BE49-F238E27FC236}">
                <a16:creationId xmlns:a16="http://schemas.microsoft.com/office/drawing/2014/main" id="{011BFB3B-34B3-3DE3-7E70-9A91AD9D8E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47751" y="5256214"/>
            <a:ext cx="8145639" cy="22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889" i="1" dirty="0">
                <a:latin typeface="Arial"/>
                <a:cs typeface="Arial"/>
              </a:rPr>
              <a:t>The GREENET project has received funding from the EU Horizon Europe programme under Grant Agreement No 101069604</a:t>
            </a:r>
            <a:endParaRPr lang="it-IT" sz="222" dirty="0">
              <a:latin typeface="Arial"/>
              <a:cs typeface="Arial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08000" y="3338616"/>
            <a:ext cx="7112000" cy="4065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8" name="Titolo verticale 7"/>
          <p:cNvSpPr>
            <a:spLocks noGrp="1"/>
          </p:cNvSpPr>
          <p:nvPr>
            <p:ph type="title"/>
          </p:nvPr>
        </p:nvSpPr>
        <p:spPr>
          <a:xfrm>
            <a:off x="414514" y="2094676"/>
            <a:ext cx="9144000" cy="952500"/>
          </a:xfrm>
          <a:ln>
            <a:noFill/>
          </a:ln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0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0D583E01-B0B5-FDBF-F6F0-8557F876C6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9" y="157163"/>
            <a:ext cx="1573389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92184A6C-DAE4-ADE9-C2D3-45835B41D931}"/>
              </a:ext>
            </a:extLst>
          </p:cNvPr>
          <p:cNvSpPr/>
          <p:nvPr userDrawn="1"/>
        </p:nvSpPr>
        <p:spPr>
          <a:xfrm>
            <a:off x="1806222" y="0"/>
            <a:ext cx="8607778" cy="1136650"/>
          </a:xfrm>
          <a:prstGeom prst="rect">
            <a:avLst/>
          </a:prstGeom>
          <a:solidFill>
            <a:srgbClr val="211C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2C989FB9-3BF7-8471-34F6-911D0E1B89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945" y="5297489"/>
            <a:ext cx="500944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9889" y="1485900"/>
            <a:ext cx="9412111" cy="3619500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919111" y="101792"/>
            <a:ext cx="7732889" cy="798561"/>
          </a:xfrm>
        </p:spPr>
        <p:txBody>
          <a:bodyPr/>
          <a:lstStyle>
            <a:lvl1pPr algn="l">
              <a:defRPr sz="3556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6" name="Segnaposto data 1">
            <a:extLst>
              <a:ext uri="{FF2B5EF4-FFF2-40B4-BE49-F238E27FC236}">
                <a16:creationId xmlns:a16="http://schemas.microsoft.com/office/drawing/2014/main" id="{50878CEE-D670-78C1-459B-7F9DBD38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282F71C9-8D6B-4B31-BF52-611736B3209F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23472CDC-B95D-2597-39D2-2B53A4555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7">
            <a:extLst>
              <a:ext uri="{FF2B5EF4-FFF2-40B4-BE49-F238E27FC236}">
                <a16:creationId xmlns:a16="http://schemas.microsoft.com/office/drawing/2014/main" id="{BA38013C-0A77-D709-D374-B93818DF4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8F0CAF85-4E97-42D1-8614-5D4CB8EBA932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75157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02570" y="3672418"/>
            <a:ext cx="8636000" cy="1135062"/>
          </a:xfrm>
        </p:spPr>
        <p:txBody>
          <a:bodyPr anchor="t"/>
          <a:lstStyle>
            <a:lvl1pPr algn="l">
              <a:defRPr sz="4444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02570" y="2422261"/>
            <a:ext cx="8636000" cy="1250156"/>
          </a:xfrm>
        </p:spPr>
        <p:txBody>
          <a:bodyPr anchor="b"/>
          <a:lstStyle>
            <a:lvl1pPr marL="0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4455CE-2C9F-65DD-1467-942CA5026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34A957F3-3524-4272-AE0E-402DCB7B81A9}" type="datetimeFigureOut">
              <a:rPr lang="it-IT" altLang="es-ES"/>
              <a:pPr/>
              <a:t>24/08/2026</a:t>
            </a:fld>
            <a:endParaRPr lang="it-IT" alt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C67FE6-42A4-24F7-9641-F3D4325C9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FB7C05-8D34-AC29-5823-6EB0317C3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7BB201BC-1D2D-4A82-80D1-CEC86DB05336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08576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9402124D-9616-D4D8-517B-DE443593EF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08000" y="22860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s-ES"/>
              <a:t>Fare clic per modificare stile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BFFB4346-A82A-EF48-6B36-86F7DC5D2F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08000" y="1333500"/>
            <a:ext cx="91440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s-ES"/>
              <a:t>Fare clic per modificare gli stili del testo dello schema</a:t>
            </a:r>
          </a:p>
          <a:p>
            <a:pPr lvl="1"/>
            <a:r>
              <a:rPr lang="it-IT" altLang="es-ES"/>
              <a:t>Secondo livello</a:t>
            </a:r>
          </a:p>
          <a:p>
            <a:pPr lvl="2"/>
            <a:r>
              <a:rPr lang="it-IT" altLang="es-ES"/>
              <a:t>Terzo livello</a:t>
            </a:r>
          </a:p>
          <a:p>
            <a:pPr lvl="3"/>
            <a:r>
              <a:rPr lang="it-IT" altLang="es-ES"/>
              <a:t>Quarto livello</a:t>
            </a:r>
          </a:p>
          <a:p>
            <a:pPr lvl="4"/>
            <a:r>
              <a:rPr lang="it-IT" altLang="es-ES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05812E-7139-FD82-E57B-852FF39DC6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8000" y="5297488"/>
            <a:ext cx="2370667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3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data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C3E83A-6BC2-3ED5-7815-2F93A8EEE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71334" y="5297488"/>
            <a:ext cx="3217333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3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73D81E-0725-396E-F913-5F23B68544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81333" y="5297488"/>
            <a:ext cx="2370667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3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</p:sldLayoutIdLst>
  <p:txStyles>
    <p:titleStyle>
      <a:lvl1pPr algn="ctr" defTabSz="507995" rtl="0" eaLnBrk="0" fontAlgn="base" hangingPunct="0">
        <a:spcBef>
          <a:spcPct val="0"/>
        </a:spcBef>
        <a:spcAft>
          <a:spcPct val="0"/>
        </a:spcAft>
        <a:defRPr sz="4889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ctr" defTabSz="507995" rtl="0" eaLnBrk="0" fontAlgn="base" hangingPunct="0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Arial" charset="0"/>
          <a:ea typeface="ＭＳ Ｐゴシック" charset="0"/>
        </a:defRPr>
      </a:lvl2pPr>
      <a:lvl3pPr algn="ctr" defTabSz="507995" rtl="0" eaLnBrk="0" fontAlgn="base" hangingPunct="0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Arial" charset="0"/>
          <a:ea typeface="ＭＳ Ｐゴシック" charset="0"/>
        </a:defRPr>
      </a:lvl3pPr>
      <a:lvl4pPr algn="ctr" defTabSz="507995" rtl="0" eaLnBrk="0" fontAlgn="base" hangingPunct="0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Arial" charset="0"/>
          <a:ea typeface="ＭＳ Ｐゴシック" charset="0"/>
        </a:defRPr>
      </a:lvl4pPr>
      <a:lvl5pPr algn="ctr" defTabSz="507995" rtl="0" eaLnBrk="0" fontAlgn="base" hangingPunct="0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Arial" charset="0"/>
          <a:ea typeface="ＭＳ Ｐゴシック" charset="0"/>
        </a:defRPr>
      </a:lvl5pPr>
      <a:lvl6pPr marL="507995" algn="ctr" defTabSz="507995" rtl="0" fontAlgn="base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Arial" charset="0"/>
          <a:ea typeface="ＭＳ Ｐゴシック" charset="0"/>
        </a:defRPr>
      </a:lvl6pPr>
      <a:lvl7pPr marL="1015990" algn="ctr" defTabSz="507995" rtl="0" fontAlgn="base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Arial" charset="0"/>
          <a:ea typeface="ＭＳ Ｐゴシック" charset="0"/>
        </a:defRPr>
      </a:lvl7pPr>
      <a:lvl8pPr marL="1523985" algn="ctr" defTabSz="507995" rtl="0" fontAlgn="base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Arial" charset="0"/>
          <a:ea typeface="ＭＳ Ｐゴシック" charset="0"/>
        </a:defRPr>
      </a:lvl8pPr>
      <a:lvl9pPr marL="2031980" algn="ctr" defTabSz="507995" rtl="0" fontAlgn="base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80996" indent="-380996" algn="l" defTabSz="507995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3556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825492" indent="-317497" algn="l" defTabSz="50799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111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269987" indent="-253997" algn="l" defTabSz="50799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777982" indent="-253997" algn="l" defTabSz="50799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22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285977" indent="-253997" algn="l" defTabSz="50799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22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2793972" indent="-253997" algn="l" defTabSz="507995" rtl="0" eaLnBrk="1" latinLnBrk="0" hangingPunct="1">
        <a:spcBef>
          <a:spcPct val="20000"/>
        </a:spcBef>
        <a:buFont typeface="Arial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507995" rtl="0" eaLnBrk="1" latinLnBrk="0" hangingPunct="1">
        <a:spcBef>
          <a:spcPct val="20000"/>
        </a:spcBef>
        <a:buFont typeface="Arial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507995" rtl="0" eaLnBrk="1" latinLnBrk="0" hangingPunct="1">
        <a:spcBef>
          <a:spcPct val="20000"/>
        </a:spcBef>
        <a:buFont typeface="Arial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507995" rtl="0" eaLnBrk="1" latinLnBrk="0" hangingPunct="1">
        <a:spcBef>
          <a:spcPct val="20000"/>
        </a:spcBef>
        <a:buFont typeface="Arial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KwzHDZgfoSJHreTr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>
            <a:extLst>
              <a:ext uri="{FF2B5EF4-FFF2-40B4-BE49-F238E27FC236}">
                <a16:creationId xmlns:a16="http://schemas.microsoft.com/office/drawing/2014/main" id="{A74FA439-9A7D-B4D3-3327-AF2069487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444" y="1838403"/>
            <a:ext cx="9355667" cy="1386502"/>
          </a:xfrm>
        </p:spPr>
        <p:txBody>
          <a:bodyPr/>
          <a:lstStyle/>
          <a:p>
            <a:pPr eaLnBrk="1" hangingPunct="1"/>
            <a:r>
              <a:rPr lang="it-IT" sz="3111" dirty="0"/>
              <a:t>How to create your pitch presentation</a:t>
            </a:r>
            <a:br>
              <a:rPr lang="it-IT" sz="3111" dirty="0"/>
            </a:br>
            <a:r>
              <a:rPr lang="it-IT" sz="3111" dirty="0"/>
              <a:t>Guidelines for participants </a:t>
            </a:r>
            <a:endParaRPr lang="es-ES" altLang="es-ES" sz="3111" dirty="0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F8238D3-E3D8-E6DE-296F-7E300EB11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0444" y="3335514"/>
            <a:ext cx="7112000" cy="45155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ea typeface="+mn-ea"/>
              </a:rPr>
              <a:t>GREENET Brokerage Event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ea typeface="+mn-ea"/>
              </a:rPr>
              <a:t>19 November 2026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b="1" dirty="0">
              <a:ea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contenuto 1">
            <a:extLst>
              <a:ext uri="{FF2B5EF4-FFF2-40B4-BE49-F238E27FC236}">
                <a16:creationId xmlns:a16="http://schemas.microsoft.com/office/drawing/2014/main" id="{48FB4B4A-60D2-9058-46C8-DAA3F0110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Slides may show: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2000" dirty="0"/>
              <a:t>Project proposal title (if decided).</a:t>
            </a:r>
          </a:p>
          <a:p>
            <a:r>
              <a:rPr lang="en-US" sz="2000" dirty="0"/>
              <a:t>Topic to be addressed.</a:t>
            </a:r>
          </a:p>
          <a:p>
            <a:r>
              <a:rPr lang="en-US" sz="2000" dirty="0"/>
              <a:t>Project description (brief).</a:t>
            </a:r>
          </a:p>
          <a:p>
            <a:r>
              <a:rPr lang="en-US" sz="2000" dirty="0"/>
              <a:t>Current consortium (if any).</a:t>
            </a:r>
          </a:p>
          <a:p>
            <a:r>
              <a:rPr lang="en-US" sz="2000" dirty="0"/>
              <a:t>Profile of the partners sought (type, skills, role, etc.).</a:t>
            </a:r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530" name="Titolo 2">
            <a:extLst>
              <a:ext uri="{FF2B5EF4-FFF2-40B4-BE49-F238E27FC236}">
                <a16:creationId xmlns:a16="http://schemas.microsoft.com/office/drawing/2014/main" id="{92168476-0314-C446-7B1F-085D71D9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111" y="100189"/>
            <a:ext cx="7732889" cy="887237"/>
          </a:xfrm>
        </p:spPr>
        <p:txBody>
          <a:bodyPr/>
          <a:lstStyle/>
          <a:p>
            <a:pPr eaLnBrk="1" hangingPunct="1"/>
            <a:r>
              <a:rPr lang="en-US" altLang="es-ES" sz="36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In case of presenting a project idea</a:t>
            </a:r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contenuto 1">
            <a:extLst>
              <a:ext uri="{FF2B5EF4-FFF2-40B4-BE49-F238E27FC236}">
                <a16:creationId xmlns:a16="http://schemas.microsoft.com/office/drawing/2014/main" id="{48FB4B4A-60D2-9058-46C8-DAA3F0110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Slides may show: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2000" dirty="0"/>
              <a:t>Topic to be addressed.</a:t>
            </a:r>
          </a:p>
          <a:p>
            <a:r>
              <a:rPr lang="en-US" sz="2000" dirty="0"/>
              <a:t>Specific contribution to the topic.</a:t>
            </a:r>
          </a:p>
          <a:p>
            <a:r>
              <a:rPr lang="en-US" sz="2000" dirty="0"/>
              <a:t>Technology profile.</a:t>
            </a:r>
          </a:p>
          <a:p>
            <a:r>
              <a:rPr lang="en-US" sz="2000" dirty="0"/>
              <a:t>Experience.</a:t>
            </a:r>
          </a:p>
          <a:p>
            <a:endParaRPr lang="en-US" sz="2000" dirty="0"/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EF12DC6-FFF2-B98B-53F8-88B63A743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ES" sz="36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In case of presenting an entity profile linked to a specific topic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297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contenuto 1">
            <a:extLst>
              <a:ext uri="{FF2B5EF4-FFF2-40B4-BE49-F238E27FC236}">
                <a16:creationId xmlns:a16="http://schemas.microsoft.com/office/drawing/2014/main" id="{0FD7F362-806A-C60F-8B63-10194A972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The presentation has to last up to 4 minutes (maximum).</a:t>
            </a:r>
          </a:p>
          <a:p>
            <a:pPr eaLnBrk="1" hangingPunct="1"/>
            <a:endParaRPr lang="en-US" altLang="es-ES" sz="20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Do not overload your slides.</a:t>
            </a:r>
          </a:p>
          <a:p>
            <a:pPr eaLnBrk="1" hangingPunct="1"/>
            <a:endParaRPr lang="en-US" altLang="es-ES" sz="20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Provide weblinks to additional material.</a:t>
            </a:r>
          </a:p>
          <a:p>
            <a:pPr eaLnBrk="1" hangingPunct="1"/>
            <a:endParaRPr lang="en-US" altLang="es-ES" sz="20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Slides should be in English.</a:t>
            </a:r>
          </a:p>
          <a:p>
            <a:pPr eaLnBrk="1" hangingPunct="1"/>
            <a:endParaRPr lang="en-US" altLang="es-ES" sz="20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Do not use videos etc. – they might be not supported by the IT system.</a:t>
            </a:r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3C6B60F-ED27-F5E1-0AC2-EB6E09A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Recommendations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egnaposto contenuto 1">
            <a:extLst>
              <a:ext uri="{FF2B5EF4-FFF2-40B4-BE49-F238E27FC236}">
                <a16:creationId xmlns:a16="http://schemas.microsoft.com/office/drawing/2014/main" id="{66D83D11-538E-5132-42DA-D396A0904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Your name.</a:t>
            </a:r>
          </a:p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Name of your organization and its nature e.g. SME, academic institution, public, private etc.</a:t>
            </a:r>
          </a:p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Country in which it operates.</a:t>
            </a:r>
          </a:p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Department within the organization.</a:t>
            </a:r>
          </a:p>
          <a:p>
            <a:pPr eaLnBrk="1" hangingPunct="1"/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Expertise of the department.</a:t>
            </a:r>
          </a:p>
          <a:p>
            <a:pPr eaLnBrk="1" hangingPunct="1"/>
            <a:endParaRPr lang="en-US" altLang="es-ES" sz="20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2000" u="sng" dirty="0">
                <a:latin typeface="Arial" panose="020B0604020202020204" pitchFamily="34" charset="0"/>
                <a:ea typeface="ＭＳ Ｐゴシック" panose="020B0600070205080204" pitchFamily="34" charset="-128"/>
              </a:rPr>
              <a:t>Please </a:t>
            </a:r>
            <a:r>
              <a:rPr lang="en-US" altLang="es-ES" sz="2000" b="1" u="sng" dirty="0">
                <a:latin typeface="Arial" panose="020B0604020202020204" pitchFamily="34" charset="0"/>
                <a:ea typeface="ＭＳ Ｐゴシック" panose="020B0600070205080204" pitchFamily="34" charset="-128"/>
              </a:rPr>
              <a:t>do not forget </a:t>
            </a:r>
            <a:r>
              <a:rPr lang="en-US" altLang="es-ES" sz="2000" u="sng" dirty="0">
                <a:latin typeface="Arial" panose="020B0604020202020204" pitchFamily="34" charset="0"/>
                <a:ea typeface="ＭＳ Ｐゴシック" panose="020B0600070205080204" pitchFamily="34" charset="-128"/>
              </a:rPr>
              <a:t>to include: </a:t>
            </a:r>
          </a:p>
          <a:p>
            <a:pPr lvl="1" eaLnBrk="1" hangingPunct="1"/>
            <a:r>
              <a:rPr lang="en-US" altLang="es-ES" sz="1556" dirty="0">
                <a:latin typeface="Arial" panose="020B0604020202020204" pitchFamily="34" charset="0"/>
                <a:ea typeface="ＭＳ Ｐゴシック" panose="020B0600070205080204" pitchFamily="34" charset="-128"/>
              </a:rPr>
              <a:t>Your contact details.</a:t>
            </a:r>
          </a:p>
          <a:p>
            <a:pPr lvl="1" eaLnBrk="1" hangingPunct="1"/>
            <a:r>
              <a:rPr lang="en-US" altLang="es-ES" sz="1556" dirty="0">
                <a:latin typeface="Arial" panose="020B0604020202020204" pitchFamily="34" charset="0"/>
                <a:ea typeface="ＭＳ Ｐゴシック" panose="020B0600070205080204" pitchFamily="34" charset="-128"/>
              </a:rPr>
              <a:t>Your web </a:t>
            </a:r>
            <a:r>
              <a:rPr lang="en-US" altLang="es-ES" sz="1556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url</a:t>
            </a:r>
            <a:r>
              <a:rPr lang="en-US" altLang="es-ES" sz="1556" dirty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482" name="Titolo 2">
            <a:extLst>
              <a:ext uri="{FF2B5EF4-FFF2-40B4-BE49-F238E27FC236}">
                <a16:creationId xmlns:a16="http://schemas.microsoft.com/office/drawing/2014/main" id="{D61EEAC8-7522-635D-406A-22D24063E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3111" dirty="0" err="1"/>
              <a:t>Always</a:t>
            </a:r>
            <a:r>
              <a:rPr lang="es-ES" sz="3111" dirty="0"/>
              <a:t> </a:t>
            </a:r>
            <a:r>
              <a:rPr lang="es-ES" sz="3111" dirty="0" err="1"/>
              <a:t>include</a:t>
            </a:r>
            <a:r>
              <a:rPr lang="es-ES" sz="3111" dirty="0"/>
              <a:t> </a:t>
            </a:r>
            <a:r>
              <a:rPr lang="es-ES" sz="3111" dirty="0" err="1"/>
              <a:t>yor</a:t>
            </a:r>
            <a:r>
              <a:rPr lang="es-ES" sz="3111" dirty="0"/>
              <a:t> </a:t>
            </a:r>
            <a:r>
              <a:rPr lang="es-ES" sz="3111" dirty="0" err="1"/>
              <a:t>contact</a:t>
            </a:r>
            <a:r>
              <a:rPr lang="es-ES" sz="3111" dirty="0"/>
              <a:t> </a:t>
            </a:r>
            <a:r>
              <a:rPr lang="es-ES" sz="3111" dirty="0" err="1"/>
              <a:t>details</a:t>
            </a:r>
            <a:r>
              <a:rPr lang="es-ES" sz="3111" dirty="0"/>
              <a:t>!</a:t>
            </a:r>
            <a:endParaRPr lang="es-ES" altLang="es-ES" dirty="0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egnaposto contenuto 1">
            <a:extLst>
              <a:ext uri="{FF2B5EF4-FFF2-40B4-BE49-F238E27FC236}">
                <a16:creationId xmlns:a16="http://schemas.microsoft.com/office/drawing/2014/main" id="{B4AE1D35-AF13-9A4D-EC55-7E3FE947D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889" y="1485900"/>
            <a:ext cx="8984623" cy="3619500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en-US" altLang="es-ES" sz="20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Use this FORM to send your presentation </a:t>
            </a:r>
            <a:r>
              <a:rPr lang="en-US" altLang="es-ES" sz="20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in PDF format</a:t>
            </a:r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s-ES" sz="20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by the 16</a:t>
            </a:r>
            <a:r>
              <a:rPr lang="en-US" altLang="es-ES" sz="2000" b="1" baseline="30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</a:t>
            </a:r>
            <a:r>
              <a:rPr lang="en-US" altLang="es-ES" sz="20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of October:</a:t>
            </a:r>
          </a:p>
          <a:p>
            <a:pPr marL="0" indent="0" algn="ctr" eaLnBrk="1" hangingPunct="1">
              <a:buNone/>
            </a:pPr>
            <a:endParaRPr lang="en-US" altLang="es-ES" sz="2000" b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None/>
            </a:pPr>
            <a:endParaRPr lang="en-US" altLang="es-ES" sz="2000" b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None/>
            </a:pPr>
            <a:r>
              <a:rPr lang="es-ES" u="sng" dirty="0">
                <a:hlinkClick r:id="rId2"/>
              </a:rPr>
              <a:t>https://forms.gle/KwzHDZgfoSJHreTr9</a:t>
            </a:r>
            <a:r>
              <a:rPr lang="es-ES" dirty="0"/>
              <a:t> </a:t>
            </a:r>
            <a:endParaRPr lang="en-US" altLang="es-ES" sz="2000" b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None/>
            </a:pPr>
            <a:endParaRPr lang="en-US" altLang="es-ES" sz="1111" b="1" u="sng" dirty="0">
              <a:solidFill>
                <a:schemeClr val="tx2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None/>
            </a:pPr>
            <a:endParaRPr lang="en-US" altLang="es-ES" sz="20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None/>
            </a:pPr>
            <a:endParaRPr lang="en-US" altLang="es-ES" sz="20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None/>
            </a:pPr>
            <a:r>
              <a:rPr lang="en-US" altLang="es-E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We only accept ONE presentation per entity.</a:t>
            </a:r>
          </a:p>
          <a:p>
            <a:pPr marL="0" indent="0" eaLnBrk="1" hangingPunct="1">
              <a:buNone/>
            </a:pPr>
            <a:endParaRPr lang="en-US" altLang="es-ES" sz="1111" dirty="0">
              <a:solidFill>
                <a:srgbClr val="98006A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5F412A-872B-58B2-9DF1-BC2813808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How</a:t>
            </a:r>
            <a:r>
              <a:rPr lang="es-ES" altLang="es-ES" sz="36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36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to</a:t>
            </a:r>
            <a:r>
              <a:rPr lang="es-ES" altLang="es-ES" sz="36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36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send</a:t>
            </a:r>
            <a:r>
              <a:rPr lang="es-ES" altLang="es-ES" sz="36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36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us</a:t>
            </a:r>
            <a:r>
              <a:rPr lang="es-ES" altLang="es-ES" sz="36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36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your</a:t>
            </a:r>
            <a:r>
              <a:rPr lang="es-ES" altLang="es-ES" sz="36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36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presentation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9D4862E2E29C54E898412DCC748C331" ma:contentTypeVersion="13" ma:contentTypeDescription="Creare un nuovo documento." ma:contentTypeScope="" ma:versionID="e314292cd4b76b6040993d8c4ca4c739">
  <xsd:schema xmlns:xsd="http://www.w3.org/2001/XMLSchema" xmlns:xs="http://www.w3.org/2001/XMLSchema" xmlns:p="http://schemas.microsoft.com/office/2006/metadata/properties" xmlns:ns2="e766034e-7a3b-4c04-94f4-2c6be5e1656b" xmlns:ns3="ed19f36c-a1d3-4378-9ecb-51eb6f037466" targetNamespace="http://schemas.microsoft.com/office/2006/metadata/properties" ma:root="true" ma:fieldsID="07d1b0655555bd12014e616e9cdf2d61" ns2:_="" ns3:_="">
    <xsd:import namespace="e766034e-7a3b-4c04-94f4-2c6be5e1656b"/>
    <xsd:import namespace="ed19f36c-a1d3-4378-9ecb-51eb6f0374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66034e-7a3b-4c04-94f4-2c6be5e165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Tag immagine" ma:readOnly="false" ma:fieldId="{5cf76f15-5ced-4ddc-b409-7134ff3c332f}" ma:taxonomyMulti="true" ma:sspId="3a5f7a8f-808c-47db-beb8-e1838fad23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19f36c-a1d3-4378-9ecb-51eb6f03746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09b9acd-b064-4a98-9e82-58fb4e757695}" ma:internalName="TaxCatchAll" ma:showField="CatchAllData" ma:web="ed19f36c-a1d3-4378-9ecb-51eb6f0374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5F0EA1-E5ED-466B-9B61-13B6936D55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5A72FD-78FB-4B26-BB53-82AE6B292C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66034e-7a3b-4c04-94f4-2c6be5e1656b"/>
    <ds:schemaRef ds:uri="ed19f36c-a1d3-4378-9ecb-51eb6f0374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242</Words>
  <Application>Microsoft Office PowerPoint</Application>
  <PresentationFormat>Personalizado</PresentationFormat>
  <Paragraphs>47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Wingdings</vt:lpstr>
      <vt:lpstr>Tema di Office</vt:lpstr>
      <vt:lpstr>How to create your pitch presentation Guidelines for participants </vt:lpstr>
      <vt:lpstr>In case of presenting a project idea</vt:lpstr>
      <vt:lpstr>In case of presenting an entity profile linked to a specific topic</vt:lpstr>
      <vt:lpstr>Recommendations</vt:lpstr>
      <vt:lpstr>Always include yor contact details!</vt:lpstr>
      <vt:lpstr>How to send us your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emanuela dane</dc:creator>
  <cp:lastModifiedBy>Marta Herrero Posadas</cp:lastModifiedBy>
  <cp:revision>39</cp:revision>
  <dcterms:created xsi:type="dcterms:W3CDTF">2022-09-23T09:25:29Z</dcterms:created>
  <dcterms:modified xsi:type="dcterms:W3CDTF">2026-08-24T08:25:25Z</dcterms:modified>
</cp:coreProperties>
</file>