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6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1" r:id="rId5"/>
    <p:sldId id="265" r:id="rId6"/>
    <p:sldId id="272" r:id="rId7"/>
    <p:sldId id="275" r:id="rId8"/>
    <p:sldId id="276" r:id="rId9"/>
    <p:sldId id="293" r:id="rId10"/>
    <p:sldId id="294" r:id="rId11"/>
    <p:sldId id="292" r:id="rId12"/>
    <p:sldId id="279" r:id="rId13"/>
    <p:sldId id="296" r:id="rId14"/>
    <p:sldId id="282" r:id="rId15"/>
    <p:sldId id="269" r:id="rId16"/>
  </p:sldIdLst>
  <p:sldSz cx="12192000" cy="6858000"/>
  <p:notesSz cx="6797675" cy="9926638"/>
  <p:custDataLst>
    <p:tags r:id="rId19"/>
  </p:custData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47">
          <p15:clr>
            <a:srgbClr val="A4A3A4"/>
          </p15:clr>
        </p15:guide>
        <p15:guide id="4" pos="38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 Reid" initials="ER" lastIdx="12" clrIdx="0"/>
  <p:cmAuthor id="1" name="Auðbjörg Ólafsdóttir" initials="AÓ" lastIdx="1" clrIdx="1"/>
  <p:cmAuthor id="2" name="Bastiaan Görts" initials="BG" lastIdx="4" clrIdx="2"/>
  <p:cmAuthor id="3" name="Eva Dögg Guðmundsdóttir" initials="EDG" lastIdx="5" clrIdx="3"/>
  <p:cmAuthor id="4" name="Linda Jónsdóttir" initials="LJ" lastIdx="52" clrIdx="4">
    <p:extLst/>
  </p:cmAuthor>
  <p:cmAuthor id="5" name="Valdimarsson, Sæmundur" initials="VS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E"/>
    <a:srgbClr val="66B346"/>
    <a:srgbClr val="1E521F"/>
    <a:srgbClr val="42B445"/>
    <a:srgbClr val="F3F6F3"/>
    <a:srgbClr val="7FCB28"/>
    <a:srgbClr val="73B632"/>
    <a:srgbClr val="003A70"/>
    <a:srgbClr val="394E70"/>
    <a:srgbClr val="E5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71" autoAdjust="0"/>
    <p:restoredTop sz="97722" autoAdjust="0"/>
  </p:normalViewPr>
  <p:slideViewPr>
    <p:cSldViewPr snapToObjects="1">
      <p:cViewPr varScale="1">
        <p:scale>
          <a:sx n="70" d="100"/>
          <a:sy n="70" d="100"/>
        </p:scale>
        <p:origin x="432" y="54"/>
      </p:cViewPr>
      <p:guideLst>
        <p:guide orient="horz" pos="2733"/>
        <p:guide pos="3840"/>
        <p:guide orient="horz" pos="2547"/>
        <p:guide pos="3851"/>
      </p:guideLst>
    </p:cSldViewPr>
  </p:slideViewPr>
  <p:outlineViewPr>
    <p:cViewPr>
      <p:scale>
        <a:sx n="33" d="100"/>
        <a:sy n="33" d="100"/>
      </p:scale>
      <p:origin x="0" y="21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F4001-5E0E-DB47-A856-277362EADB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39E51-2008-5D41-AD58-981F9DB2F9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9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3A700-F8CC-4346-8260-FDD7F5F68F03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4970E-5593-A347-9032-6779899C33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9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_med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87" y="3861048"/>
            <a:ext cx="9657841" cy="792088"/>
          </a:xfrm>
          <a:prstGeom prst="rect">
            <a:avLst/>
          </a:prstGeom>
        </p:spPr>
        <p:txBody>
          <a:bodyPr lIns="121896" tIns="60948" rIns="121896" bIns="60948" anchor="t"/>
          <a:lstStyle>
            <a:lvl1pPr marL="0" indent="0" algn="l" defTabSz="609459" rtl="0" eaLnBrk="1" latinLnBrk="0" hangingPunct="1">
              <a:spcBef>
                <a:spcPct val="0"/>
              </a:spcBef>
              <a:buNone/>
              <a:defRPr lang="en-US" sz="3600" b="0" i="0" kern="1200" cap="none" baseline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defRPr>
            </a:lvl1pPr>
          </a:lstStyle>
          <a:p>
            <a:pPr lvl="0"/>
            <a:r>
              <a:rPr lang="en-US" dirty="0" smtClean="0"/>
              <a:t>DEMOCRACY AND EUROPE	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90687" y="4581128"/>
            <a:ext cx="9657841" cy="792088"/>
          </a:xfrm>
          <a:prstGeom prst="rect">
            <a:avLst/>
          </a:prstGeom>
        </p:spPr>
        <p:txBody>
          <a:bodyPr lIns="121896" tIns="60948" rIns="121896" bIns="60948" anchor="t"/>
          <a:lstStyle>
            <a:lvl1pPr marL="0" indent="0" algn="l" defTabSz="609459" rtl="0" eaLnBrk="1" latinLnBrk="0" hangingPunct="1">
              <a:spcBef>
                <a:spcPct val="0"/>
              </a:spcBef>
              <a:buNone/>
              <a:defRPr lang="en-US" sz="3200" b="0" i="0" kern="1200" cap="none" baseline="0">
                <a:solidFill>
                  <a:srgbClr val="73B632"/>
                </a:solidFill>
                <a:latin typeface="CooperHewitt-Semibold"/>
                <a:ea typeface="+mj-ea"/>
                <a:cs typeface="CooperHewitt-Semibold"/>
              </a:defRPr>
            </a:lvl1pPr>
          </a:lstStyle>
          <a:p>
            <a:pPr lvl="0"/>
            <a:r>
              <a:rPr lang="en-US" dirty="0" smtClean="0"/>
              <a:t>Our Common Future</a:t>
            </a:r>
          </a:p>
        </p:txBody>
      </p:sp>
    </p:spTree>
    <p:extLst>
      <p:ext uri="{BB962C8B-B14F-4D97-AF65-F5344CB8AC3E}">
        <p14:creationId xmlns:p14="http://schemas.microsoft.com/office/powerpoint/2010/main" val="368613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_an_my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" y="0"/>
            <a:ext cx="12237694" cy="68853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99456" y="4149080"/>
            <a:ext cx="9657841" cy="2384368"/>
          </a:xfrm>
          <a:prstGeom prst="rect">
            <a:avLst/>
          </a:prstGeom>
        </p:spPr>
        <p:txBody>
          <a:bodyPr lIns="121896" tIns="60948" rIns="121896" bIns="60948" anchor="t"/>
          <a:lstStyle>
            <a:lvl1pPr marL="0" indent="0" algn="l" defTabSz="609459" rtl="0" eaLnBrk="1" latinLnBrk="0" hangingPunct="1">
              <a:spcBef>
                <a:spcPct val="0"/>
              </a:spcBef>
              <a:buNone/>
              <a:defRPr lang="en-US" sz="3600" b="0" i="0" kern="1200" cap="none" baseline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4241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ída_kaflaskip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141716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924944"/>
            <a:ext cx="9657841" cy="792088"/>
          </a:xfrm>
          <a:prstGeom prst="rect">
            <a:avLst/>
          </a:prstGeom>
        </p:spPr>
        <p:txBody>
          <a:bodyPr lIns="121896" tIns="60948" rIns="121896" bIns="60948" anchor="t"/>
          <a:lstStyle>
            <a:lvl1pPr marL="0" indent="0" algn="l" defTabSz="609459" rtl="0" eaLnBrk="1" latinLnBrk="0" hangingPunct="1">
              <a:spcBef>
                <a:spcPct val="0"/>
              </a:spcBef>
              <a:buNone/>
              <a:defRPr lang="en-US" sz="3600" b="0" i="0" kern="1200" cap="none" baseline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defRPr>
            </a:lvl1pPr>
          </a:lstStyle>
          <a:p>
            <a:pPr lvl="0"/>
            <a:r>
              <a:rPr lang="en-US" dirty="0" smtClean="0"/>
              <a:t>DEMOCRACY AND EUROPE	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63837"/>
            <a:ext cx="12192000" cy="32154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3645024"/>
            <a:ext cx="9657841" cy="792088"/>
          </a:xfrm>
          <a:prstGeom prst="rect">
            <a:avLst/>
          </a:prstGeom>
        </p:spPr>
        <p:txBody>
          <a:bodyPr lIns="121896" tIns="60948" rIns="121896" bIns="60948" anchor="t"/>
          <a:lstStyle>
            <a:lvl1pPr marL="0" indent="0" algn="l" defTabSz="609459" rtl="0" eaLnBrk="1" latinLnBrk="0" hangingPunct="1">
              <a:spcBef>
                <a:spcPct val="0"/>
              </a:spcBef>
              <a:buNone/>
              <a:defRPr lang="en-US" sz="3200" b="0" i="0" kern="1200" cap="none" baseline="0">
                <a:solidFill>
                  <a:srgbClr val="73B632"/>
                </a:solidFill>
                <a:latin typeface="CooperHewitt-Semibold"/>
                <a:ea typeface="+mj-ea"/>
                <a:cs typeface="CooperHewitt-Semibold"/>
              </a:defRPr>
            </a:lvl1pPr>
          </a:lstStyle>
          <a:p>
            <a:pPr lvl="0"/>
            <a:r>
              <a:rPr lang="en-US" dirty="0" smtClean="0"/>
              <a:t>Our Common Future</a:t>
            </a:r>
          </a:p>
        </p:txBody>
      </p:sp>
    </p:spTree>
    <p:extLst>
      <p:ext uri="{BB962C8B-B14F-4D97-AF65-F5344CB8AC3E}">
        <p14:creationId xmlns:p14="http://schemas.microsoft.com/office/powerpoint/2010/main" val="101134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2192000" cy="2149431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67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99456" y="1772816"/>
            <a:ext cx="10153128" cy="446904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 b="0" i="0" baseline="0">
                <a:solidFill>
                  <a:schemeClr val="tx1"/>
                </a:solidFill>
                <a:latin typeface="CooperHewitt-Medium"/>
                <a:cs typeface="CooperHewitt-Medium"/>
              </a:defRPr>
            </a:lvl1pPr>
            <a:lvl2pPr>
              <a:buClr>
                <a:schemeClr val="tx2"/>
              </a:buClr>
              <a:defRPr sz="2000" b="0" i="0" baseline="0">
                <a:solidFill>
                  <a:schemeClr val="tx1"/>
                </a:solidFill>
                <a:latin typeface="CooperHewitt-Medium"/>
                <a:cs typeface="CooperHewitt-Medium"/>
              </a:defRPr>
            </a:lvl2pPr>
            <a:lvl3pPr>
              <a:buClr>
                <a:schemeClr val="tx2"/>
              </a:buClr>
              <a:defRPr sz="1800" b="0" i="0" baseline="0">
                <a:solidFill>
                  <a:schemeClr val="tx1"/>
                </a:solidFill>
                <a:latin typeface="CooperHewitt-Medium"/>
                <a:cs typeface="CooperHewitt-Medium"/>
              </a:defRPr>
            </a:lvl3pPr>
            <a:lvl4pPr>
              <a:buClr>
                <a:schemeClr val="tx2"/>
              </a:buClr>
              <a:defRPr sz="1400" b="0" i="0" baseline="0">
                <a:solidFill>
                  <a:schemeClr val="tx1"/>
                </a:solidFill>
                <a:latin typeface="CooperHewitt-Medium"/>
                <a:cs typeface="CooperHewitt-Medium"/>
              </a:defRPr>
            </a:lvl4pPr>
            <a:lvl5pPr>
              <a:buClr>
                <a:schemeClr val="tx2"/>
              </a:buClr>
              <a:defRPr sz="1200" b="0" i="0" baseline="0">
                <a:solidFill>
                  <a:schemeClr val="tx1"/>
                </a:solidFill>
                <a:latin typeface="CooperHewitt-Medium"/>
                <a:cs typeface="CooperHewitt-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1865"/>
            <a:ext cx="12072664" cy="6161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9456" y="692696"/>
            <a:ext cx="11346714" cy="864096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1E521F"/>
                </a:solidFill>
                <a:latin typeface="CooperHewitt-Semibold"/>
                <a:cs typeface="CooperHewitt-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2192000" cy="214943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99456" y="692696"/>
            <a:ext cx="11346714" cy="864096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1E521F"/>
                </a:solidFill>
                <a:latin typeface="CooperHewitt-Semibold"/>
                <a:cs typeface="CooperHewitt-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33676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99456" y="1568240"/>
            <a:ext cx="4824536" cy="452505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CooperHewitt-Book"/>
                <a:cs typeface="CooperHewitt-Book"/>
              </a:defRPr>
            </a:lvl1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11402" y="1568240"/>
            <a:ext cx="4969173" cy="452505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CooperHewitt-Book"/>
                <a:cs typeface="CooperHewitt-Book"/>
              </a:defRPr>
            </a:lvl1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1865"/>
            <a:ext cx="12072664" cy="6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2192000" cy="214943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99456" y="692696"/>
            <a:ext cx="11346714" cy="864096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rgbClr val="1E521F"/>
                </a:solidFill>
                <a:latin typeface="CooperHewitt-Semibold"/>
                <a:cs typeface="CooperHewitt-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509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99456" y="1412776"/>
            <a:ext cx="482453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73B632"/>
                </a:solidFill>
                <a:latin typeface="CooperHewitt-Semibold"/>
                <a:cs typeface="CooperHewitt-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2204864"/>
            <a:ext cx="4824535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operHewitt-Book"/>
                <a:cs typeface="CooperHewitt-Book"/>
              </a:defRPr>
            </a:lvl1pPr>
            <a:lvl2pPr>
              <a:defRPr sz="2000" b="0" i="0">
                <a:latin typeface="CooperHewitt-Book"/>
                <a:cs typeface="CooperHewitt-Book"/>
              </a:defRPr>
            </a:lvl2pPr>
            <a:lvl3pPr>
              <a:defRPr sz="1800" b="0" i="0">
                <a:latin typeface="CooperHewitt-Book"/>
                <a:cs typeface="CooperHewitt-Book"/>
              </a:defRPr>
            </a:lvl3pPr>
            <a:lvl4pPr>
              <a:defRPr sz="1600" b="0" i="0">
                <a:latin typeface="CooperHewitt-Book"/>
                <a:cs typeface="CooperHewitt-Book"/>
              </a:defRPr>
            </a:lvl4pPr>
            <a:lvl5pPr>
              <a:defRPr sz="1600" b="0" i="0">
                <a:latin typeface="CooperHewitt-Book"/>
                <a:cs typeface="CooperHewitt-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dirty="0" smtClean="0"/>
              <a:t>Click to edit Master text styles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40016" y="1412776"/>
            <a:ext cx="482453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73B632"/>
                </a:solidFill>
                <a:latin typeface="CooperHewitt-Semibold"/>
                <a:cs typeface="CooperHewitt-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1"/>
          </p:nvPr>
        </p:nvSpPr>
        <p:spPr>
          <a:xfrm>
            <a:off x="6240016" y="2204864"/>
            <a:ext cx="4824535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operHewitt-Book"/>
                <a:cs typeface="CooperHewitt-Book"/>
              </a:defRPr>
            </a:lvl1pPr>
            <a:lvl2pPr>
              <a:defRPr sz="2000" b="0" i="0">
                <a:latin typeface="CooperHewitt-Book"/>
                <a:cs typeface="CooperHewitt-Book"/>
              </a:defRPr>
            </a:lvl2pPr>
            <a:lvl3pPr>
              <a:defRPr sz="1800" b="0" i="0">
                <a:latin typeface="CooperHewitt-Book"/>
                <a:cs typeface="CooperHewitt-Book"/>
              </a:defRPr>
            </a:lvl3pPr>
            <a:lvl4pPr>
              <a:defRPr sz="1600" b="0" i="0">
                <a:latin typeface="CooperHewitt-Book"/>
                <a:cs typeface="CooperHewitt-Book"/>
              </a:defRPr>
            </a:lvl4pPr>
            <a:lvl5pPr>
              <a:defRPr sz="1600" b="0" i="0">
                <a:latin typeface="CooperHewitt-Book"/>
                <a:cs typeface="CooperHewitt-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dirty="0" smtClean="0"/>
              <a:t>Click to edit Master text styles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1865"/>
            <a:ext cx="12072664" cy="6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_an_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1865"/>
            <a:ext cx="12072664" cy="6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686814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7"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174411" y="189000"/>
            <a:ext cx="11880000" cy="648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650" r:id="rId2"/>
    <p:sldLayoutId id="2147483848" r:id="rId3"/>
    <p:sldLayoutId id="2147483655" r:id="rId4"/>
    <p:sldLayoutId id="2147483855" r:id="rId5"/>
    <p:sldLayoutId id="2147483857" r:id="rId6"/>
    <p:sldLayoutId id="21474838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0" i="0" kern="1200">
          <a:solidFill>
            <a:srgbClr val="1C38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1C3867"/>
        </a:buClr>
        <a:buSzPct val="60000"/>
        <a:buFont typeface="Arial"/>
        <a:buChar char="•"/>
        <a:defRPr sz="2400" kern="1200">
          <a:solidFill>
            <a:srgbClr val="6D6E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1C3867"/>
        </a:buClr>
        <a:buSzPct val="60000"/>
        <a:buFont typeface="Arial"/>
        <a:buChar char="•"/>
        <a:defRPr sz="2133" kern="1200">
          <a:solidFill>
            <a:srgbClr val="6D6E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1C3867"/>
        </a:buClr>
        <a:buSzPct val="60000"/>
        <a:buFont typeface="Arial"/>
        <a:buChar char="•"/>
        <a:defRPr sz="1867" kern="1200">
          <a:solidFill>
            <a:srgbClr val="6D6E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1C3867"/>
        </a:buClr>
        <a:buSzPct val="60000"/>
        <a:buFont typeface="Arial"/>
        <a:buChar char="•"/>
        <a:defRPr sz="1600" kern="1200">
          <a:solidFill>
            <a:srgbClr val="6D6E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1C3867"/>
        </a:buClr>
        <a:buSzPct val="60000"/>
        <a:buFont typeface="Arial"/>
        <a:buChar char="•"/>
        <a:defRPr sz="1333" kern="1200">
          <a:solidFill>
            <a:srgbClr val="6D6E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Goret.Paulo@fgv.b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operacaoeu.fgv.b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OPPORTUNITIES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COOPERATION </a:t>
            </a:r>
            <a:r>
              <a:rPr lang="en-US" dirty="0"/>
              <a:t>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BRAZIL </a:t>
            </a:r>
            <a:r>
              <a:rPr lang="en-US" dirty="0"/>
              <a:t>AND THE </a:t>
            </a:r>
            <a:r>
              <a:rPr lang="en-US" dirty="0" smtClean="0"/>
              <a:t>EU</a:t>
            </a:r>
          </a:p>
          <a:p>
            <a:r>
              <a:rPr lang="de-DE" sz="3200" dirty="0" smtClean="0">
                <a:solidFill>
                  <a:srgbClr val="73B632"/>
                </a:solidFill>
              </a:rPr>
              <a:t>Social </a:t>
            </a:r>
            <a:r>
              <a:rPr lang="de-DE" sz="3200" dirty="0">
                <a:solidFill>
                  <a:srgbClr val="73B632"/>
                </a:solidFill>
              </a:rPr>
              <a:t>Sciences and Humanities</a:t>
            </a:r>
          </a:p>
          <a:p>
            <a:endParaRPr lang="en-GB" sz="3200" dirty="0">
              <a:solidFill>
                <a:srgbClr val="73B63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4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937104" cy="864096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EUROPEAN UNION CALLS WITH PRIORITY TO INTERNATIONAL COOPERATION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en-US" sz="3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  <p:pic>
        <p:nvPicPr>
          <p:cNvPr id="15" name="Picture 2" descr="Resultado de imagem para EU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4"/>
          <a:stretch/>
        </p:blipFill>
        <p:spPr bwMode="auto">
          <a:xfrm>
            <a:off x="10992544" y="283315"/>
            <a:ext cx="639297" cy="5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31955" y="1507631"/>
            <a:ext cx="6890313" cy="479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60000"/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Infrastructure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690948" y="2070862"/>
            <a:ext cx="5606973" cy="532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1E521F"/>
                </a:solidFill>
              </a:rPr>
              <a:t>Integrating Activities for Starting Communities</a:t>
            </a:r>
          </a:p>
        </p:txBody>
      </p:sp>
      <p:pic>
        <p:nvPicPr>
          <p:cNvPr id="21" name="Picture 2" descr="Resultado de imagem para brazil but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53" y="2364331"/>
            <a:ext cx="234766" cy="2394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1697934" y="2358894"/>
            <a:ext cx="4274656" cy="34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03/17/2020 (INFRAIA-02-2020) </a:t>
            </a:r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1734153" y="4221088"/>
            <a:ext cx="3602748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Addressing low vaccine uptake</a:t>
            </a:r>
            <a:br>
              <a:rPr lang="en-US" sz="1800" dirty="0">
                <a:solidFill>
                  <a:srgbClr val="1E521F"/>
                </a:solidFill>
              </a:rPr>
            </a:b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07/04/2020 (SC1-BHC-33-2020)</a:t>
            </a: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1040879" y="3861048"/>
            <a:ext cx="2440386" cy="530089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14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12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Health</a:t>
            </a: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954170" y="2780928"/>
            <a:ext cx="6746867" cy="3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Science with and for Societies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695593" y="314096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E521F"/>
                </a:solidFill>
              </a:rPr>
              <a:t>Hands-on citizen science and frugal innovation</a:t>
            </a:r>
            <a:endParaRPr lang="pt-BR" sz="1800" dirty="0">
              <a:solidFill>
                <a:srgbClr val="1E521F"/>
              </a:solidFill>
            </a:endParaRP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1697934" y="3429000"/>
            <a:ext cx="3566662" cy="288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04/15/2020 (SwafS-27-2020)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40879" y="4987143"/>
            <a:ext cx="2440386" cy="530089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14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Arial"/>
              <a:buChar char="•"/>
              <a:defRPr sz="1200" b="0" i="0" kern="1200" baseline="0">
                <a:solidFill>
                  <a:schemeClr val="tx1"/>
                </a:solidFill>
                <a:latin typeface="CooperHewitt-Medium"/>
                <a:ea typeface="+mn-ea"/>
                <a:cs typeface="CooperHewitt-Medium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Migration 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90948" y="5276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1E521F"/>
                </a:solidFill>
              </a:rPr>
              <a:t>Narratives on migration and its impact: past and present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34153" y="5610547"/>
            <a:ext cx="3819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03/12/2020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(MIGRATION-09-2020)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480" y="653323"/>
            <a:ext cx="9937104" cy="864096"/>
          </a:xfrm>
          <a:prstGeom prst="rect">
            <a:avLst/>
          </a:prstGeom>
        </p:spPr>
        <p:txBody>
          <a:bodyPr/>
          <a:lstStyle/>
          <a:p>
            <a:r>
              <a:rPr lang="pt-BR" sz="3600" dirty="0" smtClean="0"/>
              <a:t>BRAZIL SUCCESS RATE (19,3%)</a:t>
            </a:r>
            <a:r>
              <a:rPr lang="pt-BR" sz="3600" b="1" dirty="0" smtClean="0">
                <a:solidFill>
                  <a:srgbClr val="575756"/>
                </a:solidFill>
              </a:rPr>
              <a:t/>
            </a:r>
            <a:br>
              <a:rPr lang="pt-BR" sz="3600" b="1" dirty="0" smtClean="0">
                <a:solidFill>
                  <a:srgbClr val="575756"/>
                </a:solidFill>
              </a:rPr>
            </a:br>
            <a:endParaRPr lang="en-US" sz="36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911424" y="1431110"/>
            <a:ext cx="11922478" cy="379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+mn-lt"/>
                <a:ea typeface="+mn-ea"/>
                <a:cs typeface="+mn-cs"/>
              </a:rPr>
              <a:t>International average 15.3% after more than 2400 projects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281D153-75C8-4FC2-9F7F-E5CD00B626A0}"/>
              </a:ext>
            </a:extLst>
          </p:cNvPr>
          <p:cNvSpPr/>
          <p:nvPr/>
        </p:nvSpPr>
        <p:spPr>
          <a:xfrm>
            <a:off x="145177" y="6132724"/>
            <a:ext cx="11594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buSzPts val="1000"/>
              <a:tabLst>
                <a:tab pos="180340" algn="l"/>
              </a:tabLs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for evaluated eligible proposals. Total BR success rate is 19.3%, compared to 15.3% overall H2020. Source: DG RTD – International Cooperation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CORDA (JRC, EIT and art 185 not included); extraction date: 04/02/2019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b="12521"/>
          <a:stretch/>
        </p:blipFill>
        <p:spPr bwMode="auto">
          <a:xfrm>
            <a:off x="2025264" y="1819372"/>
            <a:ext cx="8207375" cy="431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2897" r="15886" b="31589"/>
          <a:stretch/>
        </p:blipFill>
        <p:spPr bwMode="auto">
          <a:xfrm>
            <a:off x="2669058" y="2198660"/>
            <a:ext cx="6259788" cy="294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5" name="Conector reto 124"/>
          <p:cNvCxnSpPr/>
          <p:nvPr/>
        </p:nvCxnSpPr>
        <p:spPr>
          <a:xfrm>
            <a:off x="8649928" y="3958701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/>
          <p:nvPr/>
        </p:nvCxnSpPr>
        <p:spPr>
          <a:xfrm>
            <a:off x="8088886" y="4622088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7733288" y="4743113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>
            <a:off x="7383664" y="4467452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7047487" y="4534684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to 129"/>
          <p:cNvCxnSpPr/>
          <p:nvPr/>
        </p:nvCxnSpPr>
        <p:spPr>
          <a:xfrm>
            <a:off x="6690769" y="4123542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to 130"/>
          <p:cNvCxnSpPr/>
          <p:nvPr/>
        </p:nvCxnSpPr>
        <p:spPr>
          <a:xfrm>
            <a:off x="5996923" y="4280677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5648581" y="3927601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5300238" y="4263624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/>
          <p:nvPr/>
        </p:nvCxnSpPr>
        <p:spPr>
          <a:xfrm>
            <a:off x="4958116" y="4123542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to 134"/>
          <p:cNvCxnSpPr/>
          <p:nvPr/>
        </p:nvCxnSpPr>
        <p:spPr>
          <a:xfrm>
            <a:off x="4603553" y="3868506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/>
          <p:cNvCxnSpPr/>
          <p:nvPr/>
        </p:nvCxnSpPr>
        <p:spPr>
          <a:xfrm>
            <a:off x="4253127" y="4392952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/>
          <p:nvPr/>
        </p:nvCxnSpPr>
        <p:spPr>
          <a:xfrm>
            <a:off x="3564744" y="4332294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to 137"/>
          <p:cNvCxnSpPr/>
          <p:nvPr/>
        </p:nvCxnSpPr>
        <p:spPr>
          <a:xfrm>
            <a:off x="3216402" y="4826448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/>
        </p:nvCxnSpPr>
        <p:spPr>
          <a:xfrm>
            <a:off x="2861839" y="4743113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6352430" y="3137603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to 140"/>
          <p:cNvCxnSpPr/>
          <p:nvPr/>
        </p:nvCxnSpPr>
        <p:spPr>
          <a:xfrm>
            <a:off x="3906722" y="3165342"/>
            <a:ext cx="19172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8088886" y="4552612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/>
          <p:nvPr/>
        </p:nvCxnSpPr>
        <p:spPr>
          <a:xfrm>
            <a:off x="7733288" y="4540660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/>
          <p:nvPr/>
        </p:nvCxnSpPr>
        <p:spPr>
          <a:xfrm>
            <a:off x="7383664" y="4509120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to 144"/>
          <p:cNvCxnSpPr/>
          <p:nvPr/>
        </p:nvCxnSpPr>
        <p:spPr>
          <a:xfrm>
            <a:off x="7043906" y="4719209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/>
          <p:nvPr/>
        </p:nvCxnSpPr>
        <p:spPr>
          <a:xfrm>
            <a:off x="6690769" y="4051167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>
            <a:off x="6352430" y="3640531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/>
          <p:nvPr/>
        </p:nvCxnSpPr>
        <p:spPr>
          <a:xfrm>
            <a:off x="5996923" y="4332294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>
            <a:off x="5655615" y="4089174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>
            <a:off x="4958116" y="4256838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5300238" y="4477726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/>
          <p:nvPr/>
        </p:nvCxnSpPr>
        <p:spPr>
          <a:xfrm>
            <a:off x="4255210" y="4450392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>
            <a:off x="4603553" y="4376286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>
            <a:off x="3568863" y="4569088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>
            <a:off x="3216402" y="4685170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to 155"/>
          <p:cNvCxnSpPr/>
          <p:nvPr/>
        </p:nvCxnSpPr>
        <p:spPr>
          <a:xfrm>
            <a:off x="2861839" y="4563652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/>
          <p:nvPr/>
        </p:nvCxnSpPr>
        <p:spPr>
          <a:xfrm>
            <a:off x="3906722" y="3223279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to 157"/>
          <p:cNvCxnSpPr/>
          <p:nvPr/>
        </p:nvCxnSpPr>
        <p:spPr>
          <a:xfrm>
            <a:off x="8644549" y="3732966"/>
            <a:ext cx="191729" cy="0"/>
          </a:xfrm>
          <a:prstGeom prst="line">
            <a:avLst/>
          </a:prstGeom>
          <a:ln w="57150">
            <a:solidFill>
              <a:srgbClr val="1E5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m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692696"/>
            <a:ext cx="11346714" cy="864096"/>
          </a:xfrm>
          <a:prstGeom prst="rect">
            <a:avLst/>
          </a:prstGeom>
        </p:spPr>
        <p:txBody>
          <a:bodyPr/>
          <a:lstStyle/>
          <a:p>
            <a:r>
              <a:rPr lang="pt-BR" sz="3600" dirty="0" smtClean="0"/>
              <a:t>CONTACT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4005064"/>
            <a:ext cx="10153128" cy="1804753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latin typeface="CooperHewitt-Semibold"/>
            </a:endParaRPr>
          </a:p>
          <a:p>
            <a:pPr marL="0" indent="0">
              <a:buNone/>
            </a:pPr>
            <a:r>
              <a:rPr lang="en-US" sz="2200" dirty="0" smtClean="0">
                <a:latin typeface="CooperHewitt-Semibold"/>
              </a:rPr>
              <a:t>Goret Pereira Paulo </a:t>
            </a:r>
            <a:br>
              <a:rPr lang="en-US" sz="2200" dirty="0" smtClean="0">
                <a:latin typeface="CooperHewitt-Semibold"/>
              </a:rPr>
            </a:br>
            <a:r>
              <a:rPr lang="en-US" sz="2200" dirty="0" smtClean="0">
                <a:latin typeface="CooperHewitt-Semibold"/>
                <a:hlinkClick r:id="rId2"/>
              </a:rPr>
              <a:t>Goret.Paulo@fgv.br</a:t>
            </a:r>
            <a:r>
              <a:rPr lang="en-US" sz="2200" dirty="0" smtClean="0">
                <a:latin typeface="CooperHewitt-Semibold"/>
              </a:rPr>
              <a:t> </a:t>
            </a:r>
            <a:br>
              <a:rPr lang="en-US" sz="2200" dirty="0" smtClean="0">
                <a:latin typeface="CooperHewitt-Semibold"/>
              </a:rPr>
            </a:br>
            <a:r>
              <a:rPr lang="en-US" sz="2200" dirty="0" err="1" smtClean="0">
                <a:latin typeface="CooperHewitt-Semibold"/>
              </a:rPr>
              <a:t>Fundação</a:t>
            </a:r>
            <a:r>
              <a:rPr lang="en-US" sz="2200" dirty="0" smtClean="0">
                <a:latin typeface="CooperHewitt-Semibold"/>
              </a:rPr>
              <a:t> </a:t>
            </a:r>
            <a:r>
              <a:rPr lang="en-US" sz="2200" dirty="0" err="1" smtClean="0">
                <a:latin typeface="CooperHewitt-Semibold"/>
              </a:rPr>
              <a:t>Getulio</a:t>
            </a:r>
            <a:r>
              <a:rPr lang="en-US" sz="2200" dirty="0" smtClean="0">
                <a:latin typeface="CooperHewitt-Semibold"/>
              </a:rPr>
              <a:t> Vargas</a:t>
            </a:r>
            <a:br>
              <a:rPr lang="en-US" sz="2200" dirty="0" smtClean="0">
                <a:latin typeface="CooperHewitt-Semibold"/>
              </a:rPr>
            </a:br>
            <a:r>
              <a:rPr lang="en-US" sz="2200" dirty="0" smtClean="0">
                <a:latin typeface="CooperHewitt-Semibold"/>
              </a:rPr>
              <a:t>Brazil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201534" y="5809817"/>
            <a:ext cx="3027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latin typeface="CooperHewitt-Semibold"/>
                <a:cs typeface="CooperHewitt-Medium"/>
                <a:hlinkClick r:id="rId4"/>
              </a:rPr>
              <a:t>https://cooperacaoeu.fgv.br/</a:t>
            </a:r>
            <a:endParaRPr lang="pt-BR" sz="1800" dirty="0">
              <a:latin typeface="CooperHewitt-Semibold"/>
              <a:cs typeface="CooperHewi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2459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692696"/>
            <a:ext cx="11346714" cy="864096"/>
          </a:xfrm>
          <a:prstGeom prst="rect">
            <a:avLst/>
          </a:prstGeom>
        </p:spPr>
        <p:txBody>
          <a:bodyPr/>
          <a:lstStyle/>
          <a:p>
            <a:r>
              <a:rPr lang="pt-BR" sz="3600" dirty="0" smtClean="0"/>
              <a:t>ABOUT FGV</a:t>
            </a:r>
            <a:endParaRPr lang="en-US" sz="3600" dirty="0"/>
          </a:p>
        </p:txBody>
      </p:sp>
      <p:sp>
        <p:nvSpPr>
          <p:cNvPr id="5" name="Retângulo 4"/>
          <p:cNvSpPr/>
          <p:nvPr/>
        </p:nvSpPr>
        <p:spPr>
          <a:xfrm>
            <a:off x="767408" y="2204864"/>
            <a:ext cx="100811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marR="205740" algn="just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rPr>
              <a:t>Fundação Getulio Vargas (FGV) </a:t>
            </a:r>
            <a:r>
              <a:rPr lang="en-US" sz="1800" dirty="0">
                <a:latin typeface="CooperHewitt-Semibold"/>
                <a:cs typeface="CooperHewitt-Medium"/>
              </a:rPr>
              <a:t>was considered to be one of the </a:t>
            </a:r>
            <a:r>
              <a:rPr lang="en-US" sz="1800" b="1" dirty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rPr>
              <a:t>six most important think tanks in the world</a:t>
            </a:r>
            <a:r>
              <a:rPr lang="en-US" sz="1800" dirty="0">
                <a:solidFill>
                  <a:srgbClr val="575756"/>
                </a:solidFill>
                <a:ea typeface="Myriad Pro Light"/>
                <a:cs typeface="Myriad Pro Light"/>
              </a:rPr>
              <a:t>. </a:t>
            </a:r>
            <a:r>
              <a:rPr lang="en-US" sz="1800" dirty="0">
                <a:latin typeface="CooperHewitt-Semibold"/>
                <a:cs typeface="CooperHewitt-Medium"/>
              </a:rPr>
              <a:t>Besides this general classification among the top think tanks, FGV was also ranked as the </a:t>
            </a:r>
            <a:r>
              <a:rPr lang="en-US" sz="1800" b="1" dirty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rPr>
              <a:t>best institution </a:t>
            </a:r>
            <a:r>
              <a:rPr lang="en-US" sz="1800" dirty="0">
                <a:latin typeface="CooperHewitt-Semibold"/>
                <a:cs typeface="CooperHewitt-Medium"/>
              </a:rPr>
              <a:t>in this category in </a:t>
            </a:r>
            <a:r>
              <a:rPr lang="en-US" sz="1800" b="1" dirty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rPr>
              <a:t>South and Central America</a:t>
            </a:r>
            <a:r>
              <a:rPr lang="en-US" sz="2000" b="1" dirty="0">
                <a:solidFill>
                  <a:srgbClr val="575756"/>
                </a:solidFill>
                <a:ea typeface="Myriad Pro Light"/>
                <a:cs typeface="Myriad Pro Light"/>
              </a:rPr>
              <a:t> </a:t>
            </a:r>
            <a:r>
              <a:rPr lang="en-US" sz="1800" dirty="0">
                <a:latin typeface="CooperHewitt-Semibold"/>
                <a:cs typeface="CooperHewitt-Medium"/>
              </a:rPr>
              <a:t>and the </a:t>
            </a:r>
            <a:r>
              <a:rPr lang="en-US" sz="1800" b="1" dirty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rPr>
              <a:t>tenth leading institution in the world </a:t>
            </a:r>
            <a:r>
              <a:rPr lang="en-US" sz="1800" dirty="0">
                <a:latin typeface="CooperHewitt-Semibold"/>
                <a:cs typeface="CooperHewitt-Medium"/>
              </a:rPr>
              <a:t>with focus on production of applied research with impact on the implementation of public policies. Finally, in the specific area of social policies, </a:t>
            </a:r>
            <a:r>
              <a:rPr lang="en-US" sz="1800" b="1" dirty="0">
                <a:solidFill>
                  <a:srgbClr val="1E521F"/>
                </a:solidFill>
                <a:latin typeface="CooperHewitt-Semibold"/>
                <a:ea typeface="+mj-ea"/>
                <a:cs typeface="CooperHewitt-Semibold"/>
              </a:rPr>
              <a:t>FGV occupies fifth place in the world</a:t>
            </a:r>
            <a:r>
              <a:rPr lang="en-US" sz="1600" dirty="0">
                <a:solidFill>
                  <a:srgbClr val="575756"/>
                </a:solidFill>
                <a:ea typeface="Myriad Pro Light"/>
                <a:cs typeface="Myriad Pro Light"/>
              </a:rPr>
              <a:t>. </a:t>
            </a:r>
            <a:endParaRPr lang="pt-BR" sz="1600" dirty="0">
              <a:solidFill>
                <a:srgbClr val="575756"/>
              </a:solidFill>
              <a:ea typeface="Myriad Pro Light"/>
              <a:cs typeface="Myriad Pro Ligh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81" y="829974"/>
            <a:ext cx="1856236" cy="5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692696"/>
            <a:ext cx="11346714" cy="864096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FGV’S SCHOOLS AND CENTERS</a:t>
            </a:r>
            <a:endParaRPr lang="en-US" sz="3600" dirty="0"/>
          </a:p>
        </p:txBody>
      </p:sp>
      <p:sp>
        <p:nvSpPr>
          <p:cNvPr id="6" name="Retângulo 5"/>
          <p:cNvSpPr/>
          <p:nvPr/>
        </p:nvSpPr>
        <p:spPr>
          <a:xfrm>
            <a:off x="335360" y="1628800"/>
            <a:ext cx="107871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marR="205105" algn="just">
              <a:lnSpc>
                <a:spcPct val="150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400" dirty="0"/>
              <a:t>The schools and research centers at FGV have complete academic and operational independence. </a:t>
            </a:r>
            <a:r>
              <a:rPr lang="en-US" sz="1400" dirty="0" smtClean="0"/>
              <a:t>Each </a:t>
            </a:r>
            <a:r>
              <a:rPr lang="en-US" sz="1400" dirty="0"/>
              <a:t>year, these units, with their </a:t>
            </a:r>
            <a:r>
              <a:rPr lang="en-US" sz="1400" b="1" dirty="0">
                <a:solidFill>
                  <a:srgbClr val="1E521F"/>
                </a:solidFill>
              </a:rPr>
              <a:t>716 researchers</a:t>
            </a:r>
            <a:r>
              <a:rPr lang="en-US" sz="1400" dirty="0">
                <a:ea typeface="Myriad Pro Light"/>
                <a:cs typeface="Myriad Pro Light"/>
              </a:rPr>
              <a:t>, </a:t>
            </a:r>
            <a:r>
              <a:rPr lang="en-US" sz="1400" dirty="0"/>
              <a:t>are responsible for </a:t>
            </a:r>
            <a:r>
              <a:rPr lang="en-US" sz="1400" b="1" dirty="0">
                <a:solidFill>
                  <a:srgbClr val="1E521F"/>
                </a:solidFill>
              </a:rPr>
              <a:t>producing hundreds of articles and other academic texts </a:t>
            </a:r>
            <a:r>
              <a:rPr lang="en-US" sz="1400" dirty="0"/>
              <a:t>which serve as a base for public debates among researchers and representatives of the public and private sectors.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8116" y="3033733"/>
            <a:ext cx="4359731" cy="319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marR="205105" algn="just">
              <a:lnSpc>
                <a:spcPct val="126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400" dirty="0" smtClean="0">
                <a:ea typeface="Myriad Pro Light"/>
                <a:cs typeface="Myriad Pro Light"/>
              </a:rPr>
              <a:t>In </a:t>
            </a:r>
            <a:r>
              <a:rPr lang="en-US" sz="1400" dirty="0">
                <a:ea typeface="Myriad Pro Light"/>
                <a:cs typeface="Myriad Pro Light"/>
              </a:rPr>
              <a:t>the past two </a:t>
            </a:r>
            <a:r>
              <a:rPr lang="en-US" sz="1400" dirty="0" smtClean="0">
                <a:ea typeface="Myriad Pro Light"/>
                <a:cs typeface="Myriad Pro Light"/>
              </a:rPr>
              <a:t>years: </a:t>
            </a:r>
          </a:p>
          <a:p>
            <a:pPr marL="321945" marR="205105" algn="just">
              <a:lnSpc>
                <a:spcPct val="126000"/>
              </a:lnSpc>
              <a:spcBef>
                <a:spcPts val="505"/>
              </a:spcBef>
              <a:spcAft>
                <a:spcPts val="0"/>
              </a:spcAft>
            </a:pPr>
            <a:endParaRPr lang="en-US" sz="1400" dirty="0" smtClean="0">
              <a:ea typeface="Myriad Pro Light"/>
              <a:cs typeface="Myriad Pro Light"/>
            </a:endParaRPr>
          </a:p>
          <a:p>
            <a:pPr marL="261938" marR="205105" indent="287338" algn="just">
              <a:lnSpc>
                <a:spcPct val="126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Myriad Pro Light"/>
                <a:cs typeface="Myriad Pro Light"/>
              </a:rPr>
              <a:t>The </a:t>
            </a:r>
            <a:r>
              <a:rPr lang="en-US" sz="1400" dirty="0">
                <a:ea typeface="Myriad Pro Light"/>
                <a:cs typeface="Myriad Pro Light"/>
              </a:rPr>
              <a:t>researchers </a:t>
            </a:r>
            <a:r>
              <a:rPr lang="en-US" sz="1400" dirty="0" smtClean="0">
                <a:ea typeface="Myriad Pro Light"/>
                <a:cs typeface="Myriad Pro Light"/>
              </a:rPr>
              <a:t>have participated </a:t>
            </a:r>
            <a:r>
              <a:rPr lang="en-US" sz="1400" dirty="0">
                <a:ea typeface="Myriad Pro Light"/>
                <a:cs typeface="Myriad Pro Light"/>
              </a:rPr>
              <a:t>in more than </a:t>
            </a:r>
            <a:r>
              <a:rPr lang="en-US" sz="1400" b="1" dirty="0">
                <a:solidFill>
                  <a:srgbClr val="1E521F"/>
                </a:solidFill>
              </a:rPr>
              <a:t>250 congresses, seminars and other events abroad </a:t>
            </a:r>
            <a:r>
              <a:rPr lang="en-US" sz="1400" dirty="0">
                <a:ea typeface="Myriad Pro Light"/>
                <a:cs typeface="Myriad Pro Light"/>
              </a:rPr>
              <a:t>to present articles and posters. </a:t>
            </a:r>
            <a:endParaRPr lang="en-US" sz="1400" dirty="0" smtClean="0">
              <a:ea typeface="Myriad Pro Light"/>
              <a:cs typeface="Myriad Pro Light"/>
            </a:endParaRPr>
          </a:p>
          <a:p>
            <a:pPr marL="261938" marR="205105" indent="287338" algn="just">
              <a:lnSpc>
                <a:spcPct val="126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ea typeface="Myriad Pro Light"/>
              <a:cs typeface="Myriad Pro Light"/>
            </a:endParaRPr>
          </a:p>
          <a:p>
            <a:pPr marL="261938" marR="205105" indent="287338" algn="just">
              <a:lnSpc>
                <a:spcPct val="126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Myriad Pro Light"/>
                <a:cs typeface="Myriad Pro Light"/>
              </a:rPr>
              <a:t>FGV </a:t>
            </a:r>
            <a:r>
              <a:rPr lang="en-US" sz="1400" dirty="0">
                <a:ea typeface="Myriad Pro Light"/>
                <a:cs typeface="Myriad Pro Light"/>
              </a:rPr>
              <a:t>has </a:t>
            </a:r>
            <a:r>
              <a:rPr lang="en-US" sz="1400" b="1" dirty="0">
                <a:solidFill>
                  <a:srgbClr val="1E521F"/>
                </a:solidFill>
              </a:rPr>
              <a:t>sponsored</a:t>
            </a:r>
            <a:r>
              <a:rPr lang="en-US" sz="1400" dirty="0">
                <a:ea typeface="Myriad Pro Light"/>
                <a:cs typeface="Myriad Pro Light"/>
              </a:rPr>
              <a:t> more than </a:t>
            </a:r>
            <a:r>
              <a:rPr lang="en-US" sz="1400" b="1" dirty="0">
                <a:solidFill>
                  <a:srgbClr val="1E521F"/>
                </a:solidFill>
              </a:rPr>
              <a:t>400 congresses, seminars and other events</a:t>
            </a:r>
            <a:r>
              <a:rPr lang="en-US" sz="1400" dirty="0">
                <a:ea typeface="Myriad Pro Light"/>
                <a:cs typeface="Myriad Pro Light"/>
              </a:rPr>
              <a:t>, with strong participation of foreign researchers.</a:t>
            </a:r>
            <a:endParaRPr lang="pt-BR" sz="1400" dirty="0">
              <a:ea typeface="Myriad Pro Light"/>
              <a:cs typeface="Myriad Pro Light"/>
            </a:endParaRPr>
          </a:p>
          <a:p>
            <a:pPr marL="261938" marR="205740" indent="287338" algn="just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</a:pPr>
            <a:endParaRPr lang="en-US" sz="1400" dirty="0">
              <a:ea typeface="Myriad Pro Light"/>
              <a:cs typeface="Myriad Pro Light"/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11" y="2857777"/>
            <a:ext cx="4538055" cy="32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81" y="829974"/>
            <a:ext cx="1856236" cy="5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2646894" y="1935558"/>
            <a:ext cx="45719" cy="899709"/>
          </a:xfrm>
          <a:prstGeom prst="rect">
            <a:avLst/>
          </a:prstGeom>
          <a:solidFill>
            <a:srgbClr val="66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8712968" cy="864096"/>
          </a:xfrm>
          <a:prstGeom prst="rect">
            <a:avLst/>
          </a:prstGeom>
        </p:spPr>
        <p:txBody>
          <a:bodyPr/>
          <a:lstStyle/>
          <a:p>
            <a:r>
              <a:rPr lang="pt-BR" sz="3600" dirty="0" smtClean="0"/>
              <a:t>RESEARCH &amp; INNOVATION BILATERAL AGREEMENTS </a:t>
            </a:r>
            <a:r>
              <a:rPr lang="pt-BR" sz="2400" dirty="0" smtClean="0"/>
              <a:t>BETWEEN THE EU AND BRAZIL</a:t>
            </a:r>
            <a:endParaRPr lang="en-US" sz="3600" dirty="0"/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767408" y="1556792"/>
            <a:ext cx="11208567" cy="69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Science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Technology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Cooperation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Agreement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Community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Brazil</a:t>
            </a:r>
            <a:endParaRPr lang="pt-BR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35360" y="2016080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err="1" smtClean="0">
                <a:solidFill>
                  <a:srgbClr val="1E521F"/>
                </a:solidFill>
              </a:rPr>
              <a:t>Signed</a:t>
            </a:r>
            <a:r>
              <a:rPr lang="pt-BR" sz="1400" dirty="0" smtClean="0">
                <a:solidFill>
                  <a:srgbClr val="1E521F"/>
                </a:solidFill>
              </a:rPr>
              <a:t> </a:t>
            </a:r>
            <a:r>
              <a:rPr lang="pt-BR" sz="1400" dirty="0">
                <a:solidFill>
                  <a:srgbClr val="1E521F"/>
                </a:solidFill>
              </a:rPr>
              <a:t>in </a:t>
            </a:r>
            <a:r>
              <a:rPr lang="pt-BR" sz="1400" dirty="0" smtClean="0">
                <a:solidFill>
                  <a:srgbClr val="1E521F"/>
                </a:solidFill>
              </a:rPr>
              <a:t>2004</a:t>
            </a:r>
            <a:br>
              <a:rPr lang="pt-BR" sz="1400" dirty="0" smtClean="0">
                <a:solidFill>
                  <a:srgbClr val="1E521F"/>
                </a:solidFill>
              </a:rPr>
            </a:br>
            <a:r>
              <a:rPr lang="pt-BR" sz="1400" dirty="0">
                <a:solidFill>
                  <a:srgbClr val="1E521F"/>
                </a:solidFill>
              </a:rPr>
              <a:t>A</a:t>
            </a:r>
            <a:r>
              <a:rPr lang="pt-BR" sz="1400" dirty="0" smtClean="0">
                <a:solidFill>
                  <a:srgbClr val="1E521F"/>
                </a:solidFill>
              </a:rPr>
              <a:t>ctive </a:t>
            </a:r>
            <a:r>
              <a:rPr lang="pt-BR" sz="1400" dirty="0" err="1">
                <a:solidFill>
                  <a:srgbClr val="1E521F"/>
                </a:solidFill>
              </a:rPr>
              <a:t>since</a:t>
            </a:r>
            <a:r>
              <a:rPr lang="pt-BR" sz="1400" dirty="0">
                <a:solidFill>
                  <a:srgbClr val="1E521F"/>
                </a:solidFill>
              </a:rPr>
              <a:t> </a:t>
            </a:r>
            <a:r>
              <a:rPr lang="pt-BR" sz="1400" dirty="0" smtClean="0">
                <a:solidFill>
                  <a:srgbClr val="1E521F"/>
                </a:solidFill>
              </a:rPr>
              <a:t>August </a:t>
            </a:r>
            <a:r>
              <a:rPr lang="pt-BR" sz="1400" dirty="0">
                <a:solidFill>
                  <a:srgbClr val="1E521F"/>
                </a:solidFill>
              </a:rPr>
              <a:t>2007 </a:t>
            </a:r>
            <a:br>
              <a:rPr lang="pt-BR" sz="1400" dirty="0">
                <a:solidFill>
                  <a:srgbClr val="1E521F"/>
                </a:solidFill>
              </a:rPr>
            </a:br>
            <a:r>
              <a:rPr lang="pt-BR" sz="1400" dirty="0" err="1">
                <a:solidFill>
                  <a:srgbClr val="1E521F"/>
                </a:solidFill>
              </a:rPr>
              <a:t>R</a:t>
            </a:r>
            <a:r>
              <a:rPr lang="pt-BR" sz="1400" dirty="0" err="1" smtClean="0">
                <a:solidFill>
                  <a:srgbClr val="1E521F"/>
                </a:solidFill>
              </a:rPr>
              <a:t>enewed</a:t>
            </a:r>
            <a:r>
              <a:rPr lang="pt-BR" sz="1400" dirty="0" smtClean="0">
                <a:solidFill>
                  <a:srgbClr val="1E521F"/>
                </a:solidFill>
              </a:rPr>
              <a:t> </a:t>
            </a:r>
            <a:r>
              <a:rPr lang="pt-BR" sz="1400" dirty="0" err="1">
                <a:solidFill>
                  <a:srgbClr val="1E521F"/>
                </a:solidFill>
              </a:rPr>
              <a:t>until</a:t>
            </a:r>
            <a:r>
              <a:rPr lang="pt-BR" sz="1400" dirty="0">
                <a:solidFill>
                  <a:srgbClr val="1E521F"/>
                </a:solidFill>
              </a:rPr>
              <a:t> 2022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691451" y="1988840"/>
            <a:ext cx="7615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Last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meeting: Brussels (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November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29th 2017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b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last meeting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EU-Brazil Joint Steering Committee Meeting on Science and Technology Cooperation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took place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Brasilia on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April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771308" y="2904319"/>
            <a:ext cx="1058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Cooperation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Agreement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Community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Atomic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Energy (EURATOM)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Brazil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area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Fusion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Energy Research  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35360" y="3621934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err="1">
                <a:solidFill>
                  <a:srgbClr val="1E521F"/>
                </a:solidFill>
              </a:rPr>
              <a:t>Signed</a:t>
            </a:r>
            <a:r>
              <a:rPr lang="pt-BR" sz="1400" dirty="0">
                <a:solidFill>
                  <a:srgbClr val="1E521F"/>
                </a:solidFill>
              </a:rPr>
              <a:t> in 2009</a:t>
            </a:r>
            <a:br>
              <a:rPr lang="pt-BR" sz="1400" dirty="0">
                <a:solidFill>
                  <a:srgbClr val="1E521F"/>
                </a:solidFill>
              </a:rPr>
            </a:br>
            <a:r>
              <a:rPr lang="pt-BR" sz="1400" dirty="0">
                <a:solidFill>
                  <a:srgbClr val="1E521F"/>
                </a:solidFill>
              </a:rPr>
              <a:t>Active </a:t>
            </a:r>
            <a:r>
              <a:rPr lang="pt-BR" sz="1400" dirty="0" err="1">
                <a:solidFill>
                  <a:srgbClr val="1E521F"/>
                </a:solidFill>
              </a:rPr>
              <a:t>since</a:t>
            </a:r>
            <a:r>
              <a:rPr lang="pt-BR" sz="1400" dirty="0">
                <a:solidFill>
                  <a:srgbClr val="1E521F"/>
                </a:solidFill>
              </a:rPr>
              <a:t> </a:t>
            </a:r>
            <a:r>
              <a:rPr lang="pt-BR" sz="1400" dirty="0" err="1">
                <a:solidFill>
                  <a:srgbClr val="1E521F"/>
                </a:solidFill>
              </a:rPr>
              <a:t>January</a:t>
            </a:r>
            <a:r>
              <a:rPr lang="pt-BR" sz="1400" dirty="0">
                <a:solidFill>
                  <a:srgbClr val="1E521F"/>
                </a:solidFill>
              </a:rPr>
              <a:t> 2013 </a:t>
            </a:r>
            <a:r>
              <a:rPr lang="pt-BR" sz="1400" dirty="0" err="1">
                <a:solidFill>
                  <a:srgbClr val="1E521F"/>
                </a:solidFill>
              </a:rPr>
              <a:t>renewed</a:t>
            </a:r>
            <a:r>
              <a:rPr lang="pt-BR" sz="1400" dirty="0">
                <a:solidFill>
                  <a:srgbClr val="1E521F"/>
                </a:solidFill>
              </a:rPr>
              <a:t> </a:t>
            </a:r>
            <a:r>
              <a:rPr lang="pt-BR" sz="1400" dirty="0" err="1">
                <a:solidFill>
                  <a:srgbClr val="1E521F"/>
                </a:solidFill>
              </a:rPr>
              <a:t>until</a:t>
            </a:r>
            <a:r>
              <a:rPr lang="pt-BR" sz="1400" dirty="0">
                <a:solidFill>
                  <a:srgbClr val="1E521F"/>
                </a:solidFill>
              </a:rPr>
              <a:t> 2023 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2730962" y="3789960"/>
            <a:ext cx="798021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Last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meeting: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Culham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/United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Kingdom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September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2015) </a:t>
            </a:r>
          </a:p>
          <a:p>
            <a:endParaRPr lang="pt-BR" sz="1400" dirty="0"/>
          </a:p>
        </p:txBody>
      </p:sp>
      <p:sp>
        <p:nvSpPr>
          <p:cNvPr id="36" name="Retângulo 35"/>
          <p:cNvSpPr/>
          <p:nvPr/>
        </p:nvSpPr>
        <p:spPr>
          <a:xfrm>
            <a:off x="2646894" y="3573016"/>
            <a:ext cx="45719" cy="899709"/>
          </a:xfrm>
          <a:prstGeom prst="rect">
            <a:avLst/>
          </a:prstGeom>
          <a:solidFill>
            <a:srgbClr val="66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803042" y="4556559"/>
            <a:ext cx="10696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MCTIC-JRC CE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Cooperation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Arrangement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aimed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scientific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activities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areas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common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interest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551384" y="5013176"/>
            <a:ext cx="2090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err="1">
                <a:solidFill>
                  <a:srgbClr val="1E521F"/>
                </a:solidFill>
              </a:rPr>
              <a:t>Signed</a:t>
            </a:r>
            <a:r>
              <a:rPr lang="pt-BR" sz="1400" dirty="0">
                <a:solidFill>
                  <a:srgbClr val="1E521F"/>
                </a:solidFill>
              </a:rPr>
              <a:t> </a:t>
            </a:r>
            <a:r>
              <a:rPr lang="pt-BR" sz="1400" dirty="0" err="1">
                <a:solidFill>
                  <a:srgbClr val="1E521F"/>
                </a:solidFill>
              </a:rPr>
              <a:t>and</a:t>
            </a:r>
            <a:r>
              <a:rPr lang="pt-BR" sz="1400" dirty="0">
                <a:solidFill>
                  <a:srgbClr val="1E521F"/>
                </a:solidFill>
              </a:rPr>
              <a:t> </a:t>
            </a:r>
            <a:r>
              <a:rPr lang="pt-BR" sz="1400" dirty="0" err="1">
                <a:solidFill>
                  <a:srgbClr val="1E521F"/>
                </a:solidFill>
              </a:rPr>
              <a:t>active</a:t>
            </a:r>
            <a:r>
              <a:rPr lang="pt-BR" sz="1400" dirty="0">
                <a:solidFill>
                  <a:srgbClr val="1E521F"/>
                </a:solidFill>
              </a:rPr>
              <a:t> </a:t>
            </a:r>
            <a:r>
              <a:rPr lang="pt-BR" sz="1400" dirty="0" err="1">
                <a:solidFill>
                  <a:srgbClr val="1E521F"/>
                </a:solidFill>
              </a:rPr>
              <a:t>since</a:t>
            </a:r>
            <a:r>
              <a:rPr lang="pt-BR" sz="1400" dirty="0">
                <a:solidFill>
                  <a:srgbClr val="1E521F"/>
                </a:solidFill>
              </a:rPr>
              <a:t> </a:t>
            </a:r>
            <a:r>
              <a:rPr lang="pt-BR" sz="1400" dirty="0" err="1">
                <a:solidFill>
                  <a:srgbClr val="1E521F"/>
                </a:solidFill>
              </a:rPr>
              <a:t>January</a:t>
            </a:r>
            <a:r>
              <a:rPr lang="pt-BR" sz="1400" dirty="0">
                <a:solidFill>
                  <a:srgbClr val="1E521F"/>
                </a:solidFill>
              </a:rPr>
              <a:t> 2013 </a:t>
            </a:r>
            <a:br>
              <a:rPr lang="pt-BR" sz="1400" dirty="0">
                <a:solidFill>
                  <a:srgbClr val="1E521F"/>
                </a:solidFill>
              </a:rPr>
            </a:br>
            <a:r>
              <a:rPr lang="pt-BR" sz="1400" dirty="0" err="1">
                <a:solidFill>
                  <a:srgbClr val="1E521F"/>
                </a:solidFill>
              </a:rPr>
              <a:t>Renewed</a:t>
            </a:r>
            <a:r>
              <a:rPr lang="pt-BR" sz="1400" dirty="0">
                <a:solidFill>
                  <a:srgbClr val="1E521F"/>
                </a:solidFill>
              </a:rPr>
              <a:t> </a:t>
            </a:r>
            <a:r>
              <a:rPr lang="pt-BR" sz="1400" dirty="0" err="1">
                <a:solidFill>
                  <a:srgbClr val="1E521F"/>
                </a:solidFill>
              </a:rPr>
              <a:t>until</a:t>
            </a:r>
            <a:r>
              <a:rPr lang="pt-BR" sz="1400" dirty="0">
                <a:solidFill>
                  <a:srgbClr val="1E521F"/>
                </a:solidFill>
              </a:rPr>
              <a:t> 2023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2724293" y="4978623"/>
            <a:ext cx="798021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Last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videoconference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May 2018 </a:t>
            </a:r>
          </a:p>
          <a:p>
            <a:endParaRPr lang="pt-BR" sz="1400" dirty="0"/>
          </a:p>
        </p:txBody>
      </p:sp>
      <p:sp>
        <p:nvSpPr>
          <p:cNvPr id="40" name="Retângulo 39"/>
          <p:cNvSpPr/>
          <p:nvPr/>
        </p:nvSpPr>
        <p:spPr>
          <a:xfrm>
            <a:off x="2135559" y="5310098"/>
            <a:ext cx="95583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altLang="pt-BR" sz="1400" b="1" dirty="0" err="1">
                <a:solidFill>
                  <a:srgbClr val="1E521F"/>
                </a:solidFill>
              </a:rPr>
              <a:t>Areas</a:t>
            </a:r>
            <a:r>
              <a:rPr lang="pt-BR" altLang="pt-BR" sz="1400" b="1" dirty="0">
                <a:solidFill>
                  <a:srgbClr val="1E521F"/>
                </a:solidFill>
              </a:rPr>
              <a:t> </a:t>
            </a:r>
            <a:r>
              <a:rPr lang="pt-BR" altLang="pt-BR" sz="1400" b="1" dirty="0" err="1">
                <a:solidFill>
                  <a:srgbClr val="1E521F"/>
                </a:solidFill>
              </a:rPr>
              <a:t>of</a:t>
            </a:r>
            <a:r>
              <a:rPr lang="pt-BR" altLang="pt-BR" sz="1400" b="1" dirty="0">
                <a:solidFill>
                  <a:srgbClr val="1E521F"/>
                </a:solidFill>
              </a:rPr>
              <a:t> common </a:t>
            </a:r>
            <a:r>
              <a:rPr lang="pt-BR" altLang="pt-BR" sz="1400" b="1" dirty="0" err="1">
                <a:solidFill>
                  <a:srgbClr val="1E521F"/>
                </a:solidFill>
              </a:rPr>
              <a:t>interest</a:t>
            </a:r>
            <a:r>
              <a:rPr lang="pt-BR" altLang="pt-BR" sz="1400" b="1" dirty="0">
                <a:solidFill>
                  <a:srgbClr val="1E521F"/>
                </a:solidFill>
              </a:rPr>
              <a:t>: </a:t>
            </a:r>
          </a:p>
          <a:p>
            <a:pPr lvl="1"/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Disaster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prevention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crisis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management;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climate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change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natural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ecosystem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bioenergy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smart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grids);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food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security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bio-economy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ICT; </a:t>
            </a: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nanotechnologies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2648485" y="5049571"/>
            <a:ext cx="45719" cy="899709"/>
          </a:xfrm>
          <a:prstGeom prst="rect">
            <a:avLst/>
          </a:prstGeom>
          <a:solidFill>
            <a:srgbClr val="66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  <p:pic>
        <p:nvPicPr>
          <p:cNvPr id="17" name="Picture 2" descr="Resultado de imagem para EU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4"/>
          <a:stretch/>
        </p:blipFill>
        <p:spPr bwMode="auto">
          <a:xfrm>
            <a:off x="10992544" y="283315"/>
            <a:ext cx="639297" cy="5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2835951" y="2406989"/>
            <a:ext cx="45719" cy="899709"/>
          </a:xfrm>
          <a:prstGeom prst="rect">
            <a:avLst/>
          </a:prstGeom>
          <a:solidFill>
            <a:srgbClr val="66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8712968" cy="864096"/>
          </a:xfrm>
          <a:prstGeom prst="rect">
            <a:avLst/>
          </a:prstGeom>
        </p:spPr>
        <p:txBody>
          <a:bodyPr/>
          <a:lstStyle/>
          <a:p>
            <a:r>
              <a:rPr lang="pt-BR" sz="3600" dirty="0" smtClean="0"/>
              <a:t>RESEARCH &amp; INNOVATION BILATERAL AGREEMENTS </a:t>
            </a:r>
            <a:r>
              <a:rPr lang="pt-BR" sz="2400" dirty="0" smtClean="0"/>
              <a:t>BETWEEN THE EU AND BRAZIL</a:t>
            </a:r>
            <a:endParaRPr lang="en-US" sz="3600" dirty="0"/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956465" y="2028223"/>
            <a:ext cx="9935424" cy="69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Arrangement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ERC,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signed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Comission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CONFAP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67408" y="2681378"/>
            <a:ext cx="2090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err="1">
                <a:solidFill>
                  <a:srgbClr val="1E521F"/>
                </a:solidFill>
              </a:rPr>
              <a:t>Signed</a:t>
            </a:r>
            <a:r>
              <a:rPr lang="pt-BR" sz="1400" dirty="0">
                <a:solidFill>
                  <a:srgbClr val="1E521F"/>
                </a:solidFill>
              </a:rPr>
              <a:t> in 2016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2441948" y="2592621"/>
            <a:ext cx="8449941" cy="712578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Last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meeting: Rio de Janeiro (August 01st 2019)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It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aims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to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support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the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integration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of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brazilian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researchers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in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active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ERC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projects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2396625" y="4705445"/>
            <a:ext cx="8466566" cy="142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aims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extension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co-financing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mechanisms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finance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Brazilian participations in Horizon 2020,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encouranging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parallel activities and coordinated actions, as well as increasing mutual knowledge about programs and opportunities.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40939" y="3917679"/>
            <a:ext cx="10087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Arranjo Administrativo Horizonte 2020,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signed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Comission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DG-RTD, CNPq, FINEP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CONFAP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835951" y="4656906"/>
            <a:ext cx="45719" cy="899709"/>
          </a:xfrm>
          <a:prstGeom prst="rect">
            <a:avLst/>
          </a:prstGeom>
          <a:solidFill>
            <a:srgbClr val="66B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767408" y="4931295"/>
            <a:ext cx="2090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err="1">
                <a:solidFill>
                  <a:srgbClr val="1E521F"/>
                </a:solidFill>
              </a:rPr>
              <a:t>Signed</a:t>
            </a:r>
            <a:r>
              <a:rPr lang="pt-BR" sz="1400" dirty="0">
                <a:solidFill>
                  <a:srgbClr val="1E521F"/>
                </a:solidFill>
              </a:rPr>
              <a:t> in </a:t>
            </a:r>
            <a:r>
              <a:rPr lang="pt-BR" sz="1400" dirty="0" smtClean="0">
                <a:solidFill>
                  <a:srgbClr val="1E521F"/>
                </a:solidFill>
              </a:rPr>
              <a:t>2018</a:t>
            </a:r>
            <a:endParaRPr lang="pt-BR" sz="1400" dirty="0">
              <a:solidFill>
                <a:srgbClr val="1E521F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  <p:pic>
        <p:nvPicPr>
          <p:cNvPr id="13" name="Picture 2" descr="Resultado de imagem para EU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4"/>
          <a:stretch/>
        </p:blipFill>
        <p:spPr bwMode="auto">
          <a:xfrm>
            <a:off x="10992544" y="283315"/>
            <a:ext cx="639297" cy="5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937104" cy="864096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EUROPEAN UNION CALLS WITH PRIORITY TO INTERNATIONAL COOPERATION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en-US" sz="36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83590" y="2060848"/>
            <a:ext cx="10710485" cy="40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60000"/>
              <a:buNone/>
            </a:pP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Socioeconomic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cultural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transformations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context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fourth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industrial </a:t>
            </a:r>
            <a:r>
              <a:rPr lang="pt-BR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revolution</a:t>
            </a:r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588616" y="2501438"/>
            <a:ext cx="7319045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Transformative impact of disruptive technologies in public </a:t>
            </a:r>
            <a:r>
              <a:rPr lang="en-US" sz="1800" dirty="0" smtClean="0">
                <a:solidFill>
                  <a:srgbClr val="1E521F"/>
                </a:solidFill>
              </a:rPr>
              <a:t>services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03/12/2020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(DT-TRANSFORMATIONS-02-2018-2019-2020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  <p:pic>
        <p:nvPicPr>
          <p:cNvPr id="15" name="Picture 2" descr="Resultado de imagem para EU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4"/>
          <a:stretch/>
        </p:blipFill>
        <p:spPr bwMode="auto">
          <a:xfrm>
            <a:off x="10992544" y="283315"/>
            <a:ext cx="639297" cy="5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588616" y="3149510"/>
            <a:ext cx="7319045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Curation of digital assets and advanced </a:t>
            </a:r>
            <a:r>
              <a:rPr lang="en-US" sz="1800" dirty="0" err="1">
                <a:solidFill>
                  <a:srgbClr val="1E521F"/>
                </a:solidFill>
              </a:rPr>
              <a:t>digitisation</a:t>
            </a:r>
            <a:r>
              <a:rPr lang="en-US" sz="1800" dirty="0">
                <a:solidFill>
                  <a:srgbClr val="1E521F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03/12/2020 (DT-TRANSFORMATIONS-12-2018-2020)</a:t>
            </a: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1586185" y="4013606"/>
            <a:ext cx="9225099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1E521F"/>
                </a:solidFill>
              </a:rPr>
              <a:t>Culture </a:t>
            </a:r>
            <a:r>
              <a:rPr lang="en-US" sz="1800" dirty="0">
                <a:solidFill>
                  <a:srgbClr val="1E521F"/>
                </a:solidFill>
              </a:rPr>
              <a:t>beyond borders – Facilitating innovation and research cooperation between European Museums and heritage sites.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03/12/2020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TRANSFORMATIONS-19-2020 )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586185" y="5021718"/>
            <a:ext cx="8863426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Enhancing access and uptake of education to reverse inequalities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03/12/2020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(TRANSFORMATIONS-22-2020)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937104" cy="864096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EUROPEAN UNION CALLS WITH PRIORITY TO INTERNATIONAL COOPERATION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en-US" sz="3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  <p:pic>
        <p:nvPicPr>
          <p:cNvPr id="15" name="Picture 2" descr="Resultado de imagem para EU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4"/>
          <a:stretch/>
        </p:blipFill>
        <p:spPr bwMode="auto">
          <a:xfrm>
            <a:off x="10992544" y="283315"/>
            <a:ext cx="639297" cy="5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1424" y="2096603"/>
            <a:ext cx="6890313" cy="479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60000"/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Governance for the future 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567685" y="2529149"/>
            <a:ext cx="8863426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1E521F"/>
                </a:solidFill>
              </a:rPr>
              <a:t>Addressing radicalization through social inclusion </a:t>
            </a:r>
            <a:br>
              <a:rPr lang="en-US" sz="1800" dirty="0" smtClean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03/12/2020 (SU-GOVERNANCE-09-2020)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567685" y="3212976"/>
            <a:ext cx="8863426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1E521F"/>
                </a:solidFill>
              </a:rPr>
              <a:t>New forms of delivering public goods and inclusive public services</a:t>
            </a:r>
            <a:br>
              <a:rPr lang="en-US" sz="1800" dirty="0" smtClean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03/13/2020 (DT-GOVERNANCE-05-2018-2019-2020)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567685" y="3933056"/>
            <a:ext cx="8863426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Developing deliberative and participatory democracies through experimentation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03/12/2020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SU-GOVERNANCE-21-2020)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1567685" y="4725144"/>
            <a:ext cx="8863426" cy="5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Citizen-centric public services in local and regional </a:t>
            </a:r>
            <a:r>
              <a:rPr lang="en-US" sz="1800" dirty="0" smtClean="0">
                <a:solidFill>
                  <a:srgbClr val="1E521F"/>
                </a:solidFill>
              </a:rPr>
              <a:t>administrations </a:t>
            </a:r>
            <a:endParaRPr lang="en-US" sz="1800" dirty="0">
              <a:solidFill>
                <a:srgbClr val="1E521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03/12/2020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DT-GOVERNANCE-22-2020)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1063326" y="1880044"/>
            <a:ext cx="2440386" cy="530089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Environment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937104" cy="864096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EUROPEAN UNION CALLS WITH PRIORITY TO INTERNATIONAL COOPERATION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en-US" sz="3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  <p:pic>
        <p:nvPicPr>
          <p:cNvPr id="15" name="Picture 2" descr="Resultado de imagem para EU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4"/>
          <a:stretch/>
        </p:blipFill>
        <p:spPr bwMode="auto">
          <a:xfrm>
            <a:off x="10992544" y="283315"/>
            <a:ext cx="639297" cy="5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621483" y="2515543"/>
            <a:ext cx="9297911" cy="519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Innovative nature-based solutions for carbon neutral cities and improved air </a:t>
            </a:r>
            <a:r>
              <a:rPr lang="en-US" sz="1800" dirty="0" smtClean="0">
                <a:solidFill>
                  <a:srgbClr val="1E521F"/>
                </a:solidFill>
              </a:rPr>
              <a:t>quality</a:t>
            </a:r>
            <a:r>
              <a:rPr lang="en-US" sz="1800" dirty="0">
                <a:solidFill>
                  <a:srgbClr val="1E521F"/>
                </a:solidFill>
              </a:rPr>
              <a:t/>
            </a:r>
            <a:br>
              <a:rPr lang="en-US" sz="1800" dirty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02/13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LC-CLA-11-2020)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1663156" y="3171421"/>
            <a:ext cx="9914037" cy="519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Understanding the transition to a circular economy and its implications on the environment, economy and society</a:t>
            </a:r>
            <a:br>
              <a:rPr lang="en-US" sz="1800" dirty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02/13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(CE-SC5-25-2020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688693" y="4179533"/>
            <a:ext cx="9710362" cy="59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Develop and pilot circular systems in plastics, textiles and furniture sectors </a:t>
            </a:r>
            <a:r>
              <a:rPr lang="en-US" sz="1800" dirty="0" smtClean="0">
                <a:solidFill>
                  <a:srgbClr val="1E521F"/>
                </a:solidFill>
              </a:rPr>
              <a:t/>
            </a:r>
            <a:br>
              <a:rPr lang="en-US" sz="1800" dirty="0" smtClean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02/13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 (CE-SC5-28-2020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688693" y="4879310"/>
            <a:ext cx="9710362" cy="59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Plastics in the environment: understanding the sources, transport, distribution and impacts of plastics pollution </a:t>
            </a:r>
            <a:br>
              <a:rPr lang="en-US" sz="1800" dirty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02/13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 (CE-SC5-30-2020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937104" cy="864096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EUROPEAN UNION CALLS WITH PRIORITY TO INTERNATIONAL COOPERATION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en-US" sz="3600" dirty="0"/>
          </a:p>
        </p:txBody>
      </p:sp>
      <p:sp>
        <p:nvSpPr>
          <p:cNvPr id="3" name="Retângulo 2"/>
          <p:cNvSpPr/>
          <p:nvPr/>
        </p:nvSpPr>
        <p:spPr>
          <a:xfrm>
            <a:off x="987454" y="2289578"/>
            <a:ext cx="12491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7" y="903785"/>
            <a:ext cx="1386650" cy="381575"/>
          </a:xfrm>
          <a:prstGeom prst="rect">
            <a:avLst/>
          </a:prstGeom>
        </p:spPr>
      </p:pic>
      <p:pic>
        <p:nvPicPr>
          <p:cNvPr id="15" name="Picture 2" descr="Resultado de imagem para EU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4"/>
          <a:stretch/>
        </p:blipFill>
        <p:spPr bwMode="auto">
          <a:xfrm>
            <a:off x="10992544" y="283315"/>
            <a:ext cx="639297" cy="5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ço Reservado para Conteúdo 2"/>
          <p:cNvSpPr txBox="1">
            <a:spLocks/>
          </p:cNvSpPr>
          <p:nvPr/>
        </p:nvSpPr>
        <p:spPr>
          <a:xfrm>
            <a:off x="1583992" y="2856438"/>
            <a:ext cx="6889297" cy="513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Network and traffic management for future mobility </a:t>
            </a:r>
            <a:r>
              <a:rPr lang="en-US" sz="1800" dirty="0" smtClean="0">
                <a:solidFill>
                  <a:srgbClr val="1E521F"/>
                </a:solidFill>
              </a:rPr>
              <a:t/>
            </a:r>
            <a:br>
              <a:rPr lang="en-US" sz="1800" dirty="0" smtClean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01/09/2020 (MG-2-11-2020)</a:t>
            </a: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1612017" y="3514423"/>
            <a:ext cx="9961235" cy="513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Improving road safety by effectively monitoring working patterns and overall fitness of drivers  </a:t>
            </a:r>
            <a:r>
              <a:rPr lang="en-US" sz="1800" dirty="0" smtClean="0">
                <a:solidFill>
                  <a:srgbClr val="1E521F"/>
                </a:solidFill>
              </a:rPr>
              <a:t/>
            </a:r>
            <a:br>
              <a:rPr lang="en-US" sz="1800" dirty="0" smtClean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01/09/2020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MG-2-12-2020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3" name="Espaço Reservado para Conteúdo 2"/>
          <p:cNvSpPr txBox="1">
            <a:spLocks/>
          </p:cNvSpPr>
          <p:nvPr/>
        </p:nvSpPr>
        <p:spPr>
          <a:xfrm>
            <a:off x="1582847" y="4162495"/>
            <a:ext cx="9864142" cy="513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E521F"/>
                </a:solidFill>
              </a:rPr>
              <a:t>Advanced research methods and tools in support of transport/mobility researchers, planners and policy makers </a:t>
            </a:r>
            <a:r>
              <a:rPr lang="en-US" sz="1800" dirty="0" smtClean="0">
                <a:solidFill>
                  <a:srgbClr val="1E521F"/>
                </a:solidFill>
              </a:rPr>
              <a:t/>
            </a:r>
            <a:br>
              <a:rPr lang="en-US" sz="1800" dirty="0" smtClean="0">
                <a:solidFill>
                  <a:srgbClr val="1E521F"/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01/09/2020 (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MG-4-08-2020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58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8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7&quot;&gt;&lt;elem m_fUsage=&quot;8.20863593733585261703E+00&quot;&gt;&lt;m_msothmcolidx val=&quot;0&quot;/&gt;&lt;m_rgb r=&quot;D1&quot; g=&quot;D3&quot; b=&quot;D4&quot;/&gt;&lt;m_nBrightness val=&quot;0&quot;/&gt;&lt;/elem&gt;&lt;elem m_fUsage=&quot;8.75891753133962946976E-01&quot;&gt;&lt;m_msothmcolidx val=&quot;0&quot;/&gt;&lt;m_rgb r=&quot;00&quot; g=&quot;3A&quot; b=&quot;70&quot;/&gt;&lt;m_nBrightness val=&quot;0&quot;/&gt;&lt;/elem&gt;&lt;elem m_fUsage=&quot;3.20387190652483333508E-01&quot;&gt;&lt;m_msothmcolidx val=&quot;0&quot;/&gt;&lt;m_rgb r=&quot;39&quot; g=&quot;4E&quot; b=&quot;70&quot;/&gt;&lt;m_nBrightness val=&quot;0&quot;/&gt;&lt;/elem&gt;&lt;elem m_fUsage=&quot;2.28767924549610118801E-01&quot;&gt;&lt;m_msothmcolidx val=&quot;0&quot;/&gt;&lt;m_rgb r=&quot;00&quot; g=&quot;71&quot; b=&quot;BC&quot;/&gt;&lt;m_nBrightness val=&quot;0&quot;/&gt;&lt;/elem&gt;&lt;elem m_fUsage=&quot;1.72904245659934480139E-01&quot;&gt;&lt;m_msothmcolidx val=&quot;0&quot;/&gt;&lt;m_rgb r=&quot;00&quot; g=&quot;AA&quot; b=&quot;E6&quot;/&gt;&lt;m_nBrightness val=&quot;0&quot;/&gt;&lt;/elem&gt;&lt;elem m_fUsage=&quot;1.55248410504319284131E-01&quot;&gt;&lt;m_msothmcolidx val=&quot;0&quot;/&gt;&lt;m_rgb r=&quot;80&quot; g=&quot;8B&quot; b=&quot;94&quot;/&gt;&lt;m_nBrightness val=&quot;0&quot;/&gt;&lt;/elem&gt;&lt;elem m_fUsage=&quot;1.07752636643058292976E-02&quot;&gt;&lt;m_msothmcolidx val=&quot;0&quot;/&gt;&lt;m_rgb r=&quot;89&quot; g=&quot;AD&quot; b=&quot;C8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rel PowerPoint Template - CMD">
  <a:themeElements>
    <a:clrScheme name="Custom 3">
      <a:dk1>
        <a:srgbClr val="000000"/>
      </a:dk1>
      <a:lt1>
        <a:srgbClr val="FFFFFF"/>
      </a:lt1>
      <a:dk2>
        <a:srgbClr val="666C72"/>
      </a:dk2>
      <a:lt2>
        <a:srgbClr val="FEFFFF"/>
      </a:lt2>
      <a:accent1>
        <a:srgbClr val="E35232"/>
      </a:accent1>
      <a:accent2>
        <a:srgbClr val="8E2A15"/>
      </a:accent2>
      <a:accent3>
        <a:srgbClr val="40869E"/>
      </a:accent3>
      <a:accent4>
        <a:srgbClr val="6F9B6C"/>
      </a:accent4>
      <a:accent5>
        <a:srgbClr val="40869E"/>
      </a:accent5>
      <a:accent6>
        <a:srgbClr val="FFFFFF"/>
      </a:accent6>
      <a:hlink>
        <a:srgbClr val="002052"/>
      </a:hlink>
      <a:folHlink>
        <a:srgbClr val="194E83"/>
      </a:folHlink>
    </a:clrScheme>
    <a:fontScheme name="Marel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DC874-FBB9-4C92-BB84-3CD03DBA0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4F45CC-CA4B-4DF4-9A54-073CC024A4BE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464943-A606-4F03-9E9F-19FB7A83E9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Marel PowerPoint Template - Mar 2016 v2</Template>
  <TotalTime>809</TotalTime>
  <Words>791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CooperHewitt-Book</vt:lpstr>
      <vt:lpstr>CooperHewitt-Medium</vt:lpstr>
      <vt:lpstr>CooperHewitt-Semibold</vt:lpstr>
      <vt:lpstr>Myriad Pro Light</vt:lpstr>
      <vt:lpstr>Times New Roman</vt:lpstr>
      <vt:lpstr>Marel PowerPoint Template - CMD</vt:lpstr>
      <vt:lpstr>think-cell Slide</vt:lpstr>
      <vt:lpstr>Apresentação do PowerPoint</vt:lpstr>
      <vt:lpstr>ABOUT FGV</vt:lpstr>
      <vt:lpstr>FGV’S SCHOOLS AND CENTERS</vt:lpstr>
      <vt:lpstr>RESEARCH &amp; INNOVATION BILATERAL AGREEMENTS BETWEEN THE EU AND BRAZIL</vt:lpstr>
      <vt:lpstr>RESEARCH &amp; INNOVATION BILATERAL AGREEMENTS BETWEEN THE EU AND BRAZIL</vt:lpstr>
      <vt:lpstr>EUROPEAN UNION CALLS WITH PRIORITY TO INTERNATIONAL COOPERATION </vt:lpstr>
      <vt:lpstr>EUROPEAN UNION CALLS WITH PRIORITY TO INTERNATIONAL COOPERATION </vt:lpstr>
      <vt:lpstr>EUROPEAN UNION CALLS WITH PRIORITY TO INTERNATIONAL COOPERATION </vt:lpstr>
      <vt:lpstr>EUROPEAN UNION CALLS WITH PRIORITY TO INTERNATIONAL COOPERATION </vt:lpstr>
      <vt:lpstr>EUROPEAN UNION CALLS WITH PRIORITY TO INTERNATIONAL COOPERATION </vt:lpstr>
      <vt:lpstr>BRAZIL SUCCESS RATE (19,3%) </vt:lpstr>
      <vt:lpstr>CONTACT</vt:lpstr>
    </vt:vector>
  </TitlesOfParts>
  <Company>Marel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Auðbjörg Ólafsdóttir</dc:creator>
  <cp:keywords>Template</cp:keywords>
  <cp:lastModifiedBy>Mariana Bonniard Nogueira</cp:lastModifiedBy>
  <cp:revision>984</cp:revision>
  <cp:lastPrinted>2018-04-22T18:00:33Z</cp:lastPrinted>
  <dcterms:created xsi:type="dcterms:W3CDTF">2016-04-12T09:08:49Z</dcterms:created>
  <dcterms:modified xsi:type="dcterms:W3CDTF">2019-11-11T12:34:41Z</dcterms:modified>
</cp:coreProperties>
</file>