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63" r:id="rId2"/>
    <p:sldId id="340" r:id="rId3"/>
    <p:sldId id="338" r:id="rId4"/>
    <p:sldId id="339" r:id="rId5"/>
  </p:sldIdLst>
  <p:sldSz cx="9144000" cy="6858000" type="screen4x3"/>
  <p:notesSz cx="7010400" cy="92964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 userDrawn="1">
          <p15:clr>
            <a:srgbClr val="A4A3A4"/>
          </p15:clr>
        </p15:guide>
        <p15:guide id="2" pos="2208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F5494"/>
    <a:srgbClr val="3166CF"/>
    <a:srgbClr val="2D5EC1"/>
    <a:srgbClr val="FFD624"/>
    <a:srgbClr val="3E6FD2"/>
    <a:srgbClr val="BDDEFF"/>
    <a:srgbClr val="99CCFF"/>
    <a:srgbClr val="808080"/>
    <a:srgbClr val="009F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76832" autoAdjust="0"/>
  </p:normalViewPr>
  <p:slideViewPr>
    <p:cSldViewPr>
      <p:cViewPr varScale="1">
        <p:scale>
          <a:sx n="53" d="100"/>
          <a:sy n="53" d="100"/>
        </p:scale>
        <p:origin x="1644" y="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4" d="100"/>
          <a:sy n="74" d="100"/>
        </p:scale>
        <p:origin x="-2172" y="-90"/>
      </p:cViewPr>
      <p:guideLst>
        <p:guide orient="horz" pos="2928"/>
        <p:guide pos="220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604" cy="4653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0159" y="0"/>
            <a:ext cx="3038604" cy="4653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78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29573"/>
            <a:ext cx="3038604" cy="4653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78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0159" y="8829573"/>
            <a:ext cx="3038604" cy="4653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5EC7A9CE-B5D3-4830-AA57-DD8049CE9F2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67662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604" cy="4653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159" y="0"/>
            <a:ext cx="3038604" cy="4653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9788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713" y="4415530"/>
            <a:ext cx="5608975" cy="41836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368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573"/>
            <a:ext cx="3038604" cy="4653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68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159" y="8829573"/>
            <a:ext cx="3038604" cy="4653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36441B25-C4D1-47DB-817D-B9C4FC5392F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992382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441B25-C4D1-47DB-817D-B9C4FC5392FB}" type="slidenum">
              <a:rPr lang="en-GB" smtClean="0"/>
              <a:pPr>
                <a:defRPr/>
              </a:pPr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45022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6441B25-C4D1-47DB-817D-B9C4FC5392FB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510166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441B25-C4D1-47DB-817D-B9C4FC5392FB}" type="slidenum">
              <a:rPr lang="en-GB" smtClean="0"/>
              <a:pPr>
                <a:defRPr/>
              </a:pPr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70047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441B25-C4D1-47DB-817D-B9C4FC5392FB}" type="slidenum">
              <a:rPr lang="en-GB" smtClean="0"/>
              <a:pPr>
                <a:defRPr/>
              </a:pPr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88795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1125538"/>
            <a:ext cx="9144000" cy="5732462"/>
          </a:xfrm>
          <a:prstGeom prst="rect">
            <a:avLst/>
          </a:prstGeom>
          <a:solidFill>
            <a:srgbClr val="0F5494"/>
          </a:solidFill>
          <a:ln w="73025" algn="ctr">
            <a:solidFill>
              <a:srgbClr val="0F5494"/>
            </a:solidFill>
            <a:miter lim="800000"/>
            <a:headEnd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>
              <a:solidFill>
                <a:schemeClr val="lt1"/>
              </a:solidFill>
              <a:latin typeface="+mn-lt"/>
            </a:endParaRPr>
          </a:p>
        </p:txBody>
      </p:sp>
      <p:pic>
        <p:nvPicPr>
          <p:cNvPr id="5" name="Picture 6" descr="LOGO CE-EN-quadri.eps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06000" y="309600"/>
            <a:ext cx="1584325" cy="1100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 userDrawn="1"/>
        </p:nvSpPr>
        <p:spPr>
          <a:xfrm>
            <a:off x="4230000" y="6669360"/>
            <a:ext cx="684213" cy="215900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139952" y="1700808"/>
            <a:ext cx="4536504" cy="2016224"/>
          </a:xfrm>
        </p:spPr>
        <p:txBody>
          <a:bodyPr/>
          <a:lstStyle>
            <a:lvl1pPr indent="0">
              <a:defRPr sz="4800">
                <a:solidFill>
                  <a:srgbClr val="FFD624"/>
                </a:solidFill>
              </a:defRPr>
            </a:lvl1pPr>
          </a:lstStyle>
          <a:p>
            <a:r>
              <a:rPr lang="en-GB" dirty="0" smtClean="0"/>
              <a:t>Title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67544" y="3933056"/>
            <a:ext cx="3744416" cy="1872208"/>
          </a:xfrm>
        </p:spPr>
        <p:txBody>
          <a:bodyPr/>
          <a:lstStyle>
            <a:lvl1pPr marL="0" indent="0">
              <a:buNone/>
              <a:defRPr sz="3000" b="1" i="0">
                <a:solidFill>
                  <a:schemeClr val="bg1"/>
                </a:solidFill>
              </a:defRPr>
            </a:lvl1pPr>
            <a:lvl3pPr marL="228600" indent="-228600" algn="l">
              <a:defRPr sz="3000" b="1">
                <a:solidFill>
                  <a:schemeClr val="bg1"/>
                </a:solidFill>
              </a:defRPr>
            </a:lvl3pPr>
          </a:lstStyle>
          <a:p>
            <a:pPr lvl="0"/>
            <a:r>
              <a:rPr lang="en-US" dirty="0" smtClean="0"/>
              <a:t>Subtitle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dirty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2BB59E6E-B967-488E-B209-8B7FA0D7AF99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E98375-5C84-4176-84A5-B6A3E0825F0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38925" y="1123950"/>
            <a:ext cx="2058988" cy="48974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23950"/>
            <a:ext cx="6029325" cy="48974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7C7773-6390-40B5-8F3A-46FD9E5B709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7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77013" y="6145213"/>
            <a:ext cx="2243137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980728"/>
            <a:ext cx="8229600" cy="9366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577013" y="116632"/>
            <a:ext cx="2133600" cy="476250"/>
          </a:xfrm>
        </p:spPr>
        <p:txBody>
          <a:bodyPr/>
          <a:lstStyle>
            <a:lvl1pPr>
              <a:defRPr sz="1200"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337126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467544" y="6297439"/>
            <a:ext cx="2133600" cy="476250"/>
          </a:xfrm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37EC8A20-BA03-4FF7-8742-03D8AD4CA4F4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457200" y="2276872"/>
            <a:ext cx="8229600" cy="3633788"/>
          </a:xfrm>
        </p:spPr>
        <p:txBody>
          <a:bodyPr/>
          <a:lstStyle>
            <a:lvl1pPr marL="342900" indent="-342900">
              <a:buClr>
                <a:srgbClr val="0F5494"/>
              </a:buClr>
              <a:buFont typeface="Arial" pitchFamily="34" charset="0"/>
              <a:buChar char="•"/>
              <a:defRPr/>
            </a:lvl1pPr>
            <a:lvl2pPr>
              <a:buClr>
                <a:srgbClr val="0F5494"/>
              </a:buClr>
              <a:defRPr/>
            </a:lvl2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E88F9B-71EE-4D5C-B44E-012EF44E925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387600"/>
            <a:ext cx="4038600" cy="36337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387600"/>
            <a:ext cx="4038600" cy="36337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6CDD1B-50E0-44E8-82B7-F85F69F6D40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E8177A-0CE3-43B6-B11B-ED2E8AEAD8D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855DDF-6655-40F2-8D9E-CA15739A7EC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EBFC62-E3CF-4012-8A8B-ABF1C18EA02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00BF-55FD-4017-8F82-94A8DE4F575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747253-C9BC-4251-8AE3-8910CE9253F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1123950"/>
            <a:ext cx="822960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Lorem ipsum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387600"/>
            <a:ext cx="8229600" cy="3633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BE" dirty="0" smtClean="0"/>
              <a:t>Et dolor fragum</a:t>
            </a:r>
            <a:endParaRPr lang="en-GB" dirty="0" smtClean="0"/>
          </a:p>
          <a:p>
            <a:pPr lvl="1"/>
            <a:r>
              <a:rPr lang="en-GB" dirty="0" smtClean="0"/>
              <a:t>Et </a:t>
            </a:r>
            <a:r>
              <a:rPr lang="en-GB" dirty="0" err="1" smtClean="0"/>
              <a:t>dolor</a:t>
            </a:r>
            <a:r>
              <a:rPr lang="en-GB" dirty="0" smtClean="0"/>
              <a:t> </a:t>
            </a:r>
            <a:r>
              <a:rPr lang="en-GB" dirty="0" err="1" smtClean="0"/>
              <a:t>fragum</a:t>
            </a:r>
            <a:endParaRPr lang="en-GB" dirty="0" smtClean="0"/>
          </a:p>
          <a:p>
            <a:pPr lvl="2"/>
            <a:r>
              <a:rPr lang="en-GB" dirty="0" smtClean="0"/>
              <a:t>- Et </a:t>
            </a:r>
            <a:r>
              <a:rPr lang="en-GB" dirty="0" err="1" smtClean="0"/>
              <a:t>dolor</a:t>
            </a:r>
            <a:r>
              <a:rPr lang="en-GB" dirty="0" smtClean="0"/>
              <a:t> </a:t>
            </a:r>
            <a:r>
              <a:rPr lang="en-GB" dirty="0" err="1" smtClean="0"/>
              <a:t>fragum</a:t>
            </a:r>
            <a:endParaRPr lang="en-GB" dirty="0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solidFill>
                  <a:schemeClr val="tx1"/>
                </a:solidFill>
                <a:latin typeface="+mj-lt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lang="en-GB" sz="1400" b="0" kern="1200" dirty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9C8D21B7-B314-438C-91E9-7FF9087DC078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3" r:id="rId1"/>
    <p:sldLayoutId id="2147483752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</p:sldLayoutIdLst>
  <p:hf sldNum="0" hdr="0" ftr="0" dt="0"/>
  <p:txStyles>
    <p:titleStyle>
      <a:lvl1pPr marL="358775" indent="-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+mj-lt"/>
          <a:ea typeface="+mj-ea"/>
          <a:cs typeface="+mj-cs"/>
        </a:defRPr>
      </a:lvl1pPr>
      <a:lvl2pPr marL="358775" indent="-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2pPr>
      <a:lvl3pPr marL="358775" indent="-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3pPr>
      <a:lvl4pPr marL="358775" indent="-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4pPr>
      <a:lvl5pPr marL="358775" indent="-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5pPr>
      <a:lvl6pPr marL="8159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6pPr>
      <a:lvl7pPr marL="12731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7pPr>
      <a:lvl8pPr marL="17303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8pPr>
      <a:lvl9pPr marL="21875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bg1"/>
        </a:buClr>
        <a:buChar char="•"/>
        <a:defRPr sz="2400" i="1">
          <a:solidFill>
            <a:srgbClr val="0F5494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009FBA"/>
        </a:buClr>
        <a:buChar char="•"/>
        <a:defRPr sz="2000" b="1">
          <a:solidFill>
            <a:srgbClr val="0F5494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defRPr sz="1400">
          <a:solidFill>
            <a:srgbClr val="0F5494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39952" y="1700808"/>
            <a:ext cx="4680520" cy="4320480"/>
          </a:xfrm>
        </p:spPr>
        <p:txBody>
          <a:bodyPr/>
          <a:lstStyle/>
          <a:p>
            <a:pPr indent="-285750"/>
            <a:r>
              <a:rPr lang="en-US" sz="2400" dirty="0" smtClean="0">
                <a:solidFill>
                  <a:srgbClr val="FFC000"/>
                </a:solidFill>
              </a:rPr>
              <a:t>	</a:t>
            </a:r>
            <a:r>
              <a:rPr lang="en-US" sz="2400" dirty="0">
                <a:solidFill>
                  <a:srgbClr val="FFC000"/>
                </a:solidFill>
              </a:rPr>
              <a:t>Welcome </a:t>
            </a:r>
            <a:r>
              <a:rPr lang="en-US" sz="2400" dirty="0" smtClean="0">
                <a:solidFill>
                  <a:srgbClr val="FFC000"/>
                </a:solidFill>
              </a:rPr>
              <a:t>address</a:t>
            </a:r>
            <a:br>
              <a:rPr lang="en-US" sz="2400" dirty="0" smtClean="0">
                <a:solidFill>
                  <a:srgbClr val="FFC000"/>
                </a:solidFill>
              </a:rPr>
            </a:br>
            <a:r>
              <a:rPr lang="en-US" sz="2400" dirty="0">
                <a:solidFill>
                  <a:srgbClr val="FFC000"/>
                </a:solidFill>
              </a:rPr>
              <a:t/>
            </a:r>
            <a:br>
              <a:rPr lang="en-US" sz="2400" dirty="0">
                <a:solidFill>
                  <a:srgbClr val="FFC000"/>
                </a:solidFill>
              </a:rPr>
            </a:br>
            <a:r>
              <a:rPr lang="en-US" sz="2400" i="1" dirty="0" smtClean="0">
                <a:solidFill>
                  <a:srgbClr val="FFC000"/>
                </a:solidFill>
              </a:rPr>
              <a:t>Johan Magnusson</a:t>
            </a:r>
            <a:br>
              <a:rPr lang="en-US" sz="2400" i="1" dirty="0" smtClean="0">
                <a:solidFill>
                  <a:srgbClr val="FFC000"/>
                </a:solidFill>
              </a:rPr>
            </a:br>
            <a:r>
              <a:rPr lang="en-US" sz="2400" i="1" dirty="0" smtClean="0">
                <a:solidFill>
                  <a:srgbClr val="FFC000"/>
                </a:solidFill>
              </a:rPr>
              <a:t>Team Leader</a:t>
            </a:r>
            <a:br>
              <a:rPr lang="en-US" sz="2400" i="1" dirty="0" smtClean="0">
                <a:solidFill>
                  <a:srgbClr val="FFC000"/>
                </a:solidFill>
              </a:rPr>
            </a:br>
            <a:r>
              <a:rPr lang="en-US" sz="2400" i="1" dirty="0" smtClean="0">
                <a:solidFill>
                  <a:srgbClr val="FFC000"/>
                </a:solidFill>
              </a:rPr>
              <a:t>DG REGIO, D.1</a:t>
            </a:r>
            <a:br>
              <a:rPr lang="en-US" sz="2400" i="1" dirty="0" smtClean="0">
                <a:solidFill>
                  <a:srgbClr val="FFC000"/>
                </a:solidFill>
              </a:rPr>
            </a:br>
            <a:r>
              <a:rPr lang="en-US" sz="2400" i="1" dirty="0" smtClean="0">
                <a:solidFill>
                  <a:srgbClr val="FFC000"/>
                </a:solidFill>
              </a:rPr>
              <a:t>Baltic and Danube team</a:t>
            </a:r>
            <a:br>
              <a:rPr lang="en-US" sz="2400" i="1" dirty="0" smtClean="0">
                <a:solidFill>
                  <a:srgbClr val="FFC000"/>
                </a:solidFill>
              </a:rPr>
            </a:br>
            <a:endParaRPr lang="en-GB" sz="2400" i="1" dirty="0">
              <a:solidFill>
                <a:srgbClr val="FFC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3933056"/>
            <a:ext cx="3960440" cy="1872208"/>
          </a:xfrm>
        </p:spPr>
        <p:txBody>
          <a:bodyPr/>
          <a:lstStyle/>
          <a:p>
            <a:r>
              <a:rPr lang="en-US" sz="2000" dirty="0"/>
              <a:t>INNOVATION EXPRESS 2021</a:t>
            </a:r>
          </a:p>
          <a:p>
            <a:r>
              <a:rPr lang="en-US" sz="2000" dirty="0"/>
              <a:t>INTRODUCTION AND MATCH-MAKING EVENT</a:t>
            </a:r>
          </a:p>
          <a:p>
            <a:r>
              <a:rPr lang="en-US" sz="2000" dirty="0" smtClean="0"/>
              <a:t>Monday, 31 May 2021</a:t>
            </a:r>
            <a:endParaRPr lang="en-GB" sz="20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04" y="548680"/>
            <a:ext cx="8590409" cy="1224136"/>
          </a:xfrm>
        </p:spPr>
        <p:txBody>
          <a:bodyPr/>
          <a:lstStyle/>
          <a:p>
            <a:pPr indent="0"/>
            <a:r>
              <a:rPr lang="fr-BE" dirty="0" err="1" smtClean="0"/>
              <a:t>Cooperation</a:t>
            </a:r>
            <a:r>
              <a:rPr lang="fr-BE" dirty="0" smtClean="0"/>
              <a:t> </a:t>
            </a:r>
            <a:r>
              <a:rPr lang="fr-BE" dirty="0" err="1" smtClean="0"/>
              <a:t>within</a:t>
            </a:r>
            <a:r>
              <a:rPr lang="fr-BE" dirty="0" smtClean="0"/>
              <a:t> macro-</a:t>
            </a:r>
            <a:r>
              <a:rPr lang="fr-BE" dirty="0" err="1" smtClean="0"/>
              <a:t>regional</a:t>
            </a:r>
            <a:r>
              <a:rPr lang="fr-BE" dirty="0"/>
              <a:t> </a:t>
            </a:r>
            <a:r>
              <a:rPr lang="fr-BE" dirty="0" err="1" smtClean="0"/>
              <a:t>strategies</a:t>
            </a:r>
            <a:r>
              <a:rPr lang="fr-BE" dirty="0" smtClean="0"/>
              <a:t> in the post-</a:t>
            </a:r>
            <a:r>
              <a:rPr lang="fr-BE" dirty="0" err="1" smtClean="0"/>
              <a:t>pandemic</a:t>
            </a:r>
            <a:r>
              <a:rPr lang="fr-BE" dirty="0" smtClean="0"/>
              <a:t> </a:t>
            </a:r>
            <a:r>
              <a:rPr lang="fr-BE" dirty="0" err="1" smtClean="0"/>
              <a:t>era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5565" y="1772816"/>
            <a:ext cx="8229600" cy="4680520"/>
          </a:xfrm>
        </p:spPr>
        <p:txBody>
          <a:bodyPr/>
          <a:lstStyle/>
          <a:p>
            <a:pPr marL="0" indent="0">
              <a:buNone/>
            </a:pPr>
            <a:r>
              <a:rPr lang="fr-BE" sz="2000" i="0" dirty="0" err="1" smtClean="0"/>
              <a:t>Which</a:t>
            </a:r>
            <a:r>
              <a:rPr lang="fr-BE" sz="2000" i="0" dirty="0" smtClean="0"/>
              <a:t> are the issues at </a:t>
            </a:r>
            <a:r>
              <a:rPr lang="fr-BE" sz="2000" i="0" dirty="0" err="1" smtClean="0"/>
              <a:t>stake</a:t>
            </a:r>
            <a:r>
              <a:rPr lang="fr-BE" sz="2000" i="0" dirty="0" smtClean="0"/>
              <a:t>?</a:t>
            </a:r>
            <a:endParaRPr lang="en-US" sz="2000" i="0" dirty="0" smtClean="0"/>
          </a:p>
          <a:p>
            <a:r>
              <a:rPr lang="en-US" sz="2000" i="0" dirty="0" err="1" smtClean="0"/>
              <a:t>Mobilise</a:t>
            </a:r>
            <a:r>
              <a:rPr lang="en-US" sz="2000" i="0" dirty="0" smtClean="0"/>
              <a:t> </a:t>
            </a:r>
            <a:r>
              <a:rPr lang="en-US" sz="2000" i="0" dirty="0"/>
              <a:t>sources of cohesion policy funds to alleviate adverse </a:t>
            </a:r>
            <a:r>
              <a:rPr lang="en-US" sz="2000" i="0" dirty="0" smtClean="0"/>
              <a:t>situations </a:t>
            </a:r>
            <a:r>
              <a:rPr lang="en-US" sz="2000" i="0" dirty="0"/>
              <a:t>of the most affected parts of the population </a:t>
            </a:r>
          </a:p>
          <a:p>
            <a:r>
              <a:rPr lang="en-US" sz="2000" i="0" dirty="0" smtClean="0"/>
              <a:t>Stimulate </a:t>
            </a:r>
            <a:r>
              <a:rPr lang="en-US" sz="2000" i="0" dirty="0"/>
              <a:t>cooperation in research and innovation – history shows that science can give us answers in difficult times</a:t>
            </a:r>
          </a:p>
          <a:p>
            <a:r>
              <a:rPr lang="en-US" sz="2000" i="0" dirty="0"/>
              <a:t>M</a:t>
            </a:r>
            <a:r>
              <a:rPr lang="en-US" sz="2000" i="0" dirty="0" smtClean="0"/>
              <a:t>ap </a:t>
            </a:r>
            <a:r>
              <a:rPr lang="en-US" sz="2000" i="0" dirty="0"/>
              <a:t>lessons learned in other countries – to transfer experience and best practices in dealing with post-pandemic </a:t>
            </a:r>
            <a:r>
              <a:rPr lang="en-US" sz="2000" i="0" dirty="0" smtClean="0"/>
              <a:t>issues</a:t>
            </a:r>
          </a:p>
          <a:p>
            <a:r>
              <a:rPr lang="en-US" sz="2000" i="0" dirty="0"/>
              <a:t>S</a:t>
            </a:r>
            <a:r>
              <a:rPr lang="en-US" sz="2000" i="0" dirty="0" smtClean="0"/>
              <a:t>timulate </a:t>
            </a:r>
            <a:r>
              <a:rPr lang="en-US" sz="2000" i="0" dirty="0"/>
              <a:t>synergies in areas like health care systems and education – e.g. to make health care systems more robust and </a:t>
            </a:r>
            <a:r>
              <a:rPr lang="en-US" sz="2000" i="0" dirty="0" smtClean="0"/>
              <a:t>effective </a:t>
            </a:r>
          </a:p>
          <a:p>
            <a:r>
              <a:rPr lang="en-US" sz="2000" i="0" dirty="0" smtClean="0"/>
              <a:t>To get </a:t>
            </a:r>
            <a:r>
              <a:rPr lang="en-US" sz="2000" i="0" dirty="0"/>
              <a:t>ready </a:t>
            </a:r>
            <a:r>
              <a:rPr lang="en-US" sz="2000" i="0" dirty="0" smtClean="0"/>
              <a:t>for new </a:t>
            </a:r>
            <a:r>
              <a:rPr lang="en-US" sz="2000" i="0" dirty="0"/>
              <a:t>waves (while hoping that they will </a:t>
            </a:r>
            <a:r>
              <a:rPr lang="en-US" sz="2000" i="0" dirty="0" smtClean="0"/>
              <a:t>never </a:t>
            </a:r>
            <a:r>
              <a:rPr lang="en-US" sz="2000" i="0" dirty="0"/>
              <a:t>come</a:t>
            </a:r>
            <a:r>
              <a:rPr lang="en-US" sz="2000" i="0" dirty="0" smtClean="0"/>
              <a:t>)</a:t>
            </a:r>
          </a:p>
          <a:p>
            <a:endParaRPr lang="en-US" sz="2000" i="0" dirty="0"/>
          </a:p>
          <a:p>
            <a:endParaRPr lang="en-US" sz="2000" i="0" dirty="0" smtClean="0"/>
          </a:p>
          <a:p>
            <a:endParaRPr lang="en-US" sz="2000" i="0" dirty="0"/>
          </a:p>
          <a:p>
            <a:pPr marL="0" indent="0">
              <a:buNone/>
            </a:pPr>
            <a:endParaRPr lang="fr-BE" sz="2000" i="0" dirty="0" smtClean="0"/>
          </a:p>
        </p:txBody>
      </p:sp>
    </p:spTree>
    <p:extLst>
      <p:ext uri="{BB962C8B-B14F-4D97-AF65-F5344CB8AC3E}">
        <p14:creationId xmlns:p14="http://schemas.microsoft.com/office/powerpoint/2010/main" val="3823469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04" y="548680"/>
            <a:ext cx="8590409" cy="1512168"/>
          </a:xfrm>
        </p:spPr>
        <p:txBody>
          <a:bodyPr/>
          <a:lstStyle/>
          <a:p>
            <a:pPr indent="0"/>
            <a:r>
              <a:rPr lang="fr-BE" dirty="0" smtClean="0"/>
              <a:t>Innovation Express: key </a:t>
            </a:r>
            <a:r>
              <a:rPr lang="fr-BE" dirty="0" err="1" smtClean="0"/>
              <a:t>priorities</a:t>
            </a:r>
            <a:r>
              <a:rPr lang="fr-BE" dirty="0" smtClean="0"/>
              <a:t> for  the European macro-</a:t>
            </a:r>
            <a:r>
              <a:rPr lang="fr-BE" dirty="0" err="1" smtClean="0"/>
              <a:t>regional</a:t>
            </a:r>
            <a:r>
              <a:rPr lang="fr-BE" dirty="0" smtClean="0"/>
              <a:t> </a:t>
            </a:r>
            <a:r>
              <a:rPr lang="fr-BE" dirty="0" err="1" smtClean="0"/>
              <a:t>strategies</a:t>
            </a:r>
            <a:r>
              <a:rPr lang="fr-BE" dirty="0" smtClean="0"/>
              <a:t> 2021-2027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5565" y="2060848"/>
            <a:ext cx="8229600" cy="4608512"/>
          </a:xfrm>
        </p:spPr>
        <p:txBody>
          <a:bodyPr/>
          <a:lstStyle/>
          <a:p>
            <a:pPr marL="0" indent="0">
              <a:buNone/>
            </a:pPr>
            <a:endParaRPr lang="en-US" sz="1800" dirty="0" smtClean="0">
              <a:latin typeface="+mj-lt"/>
            </a:endParaRPr>
          </a:p>
          <a:p>
            <a:pPr marL="0" indent="0">
              <a:buNone/>
            </a:pPr>
            <a:r>
              <a:rPr lang="en-US" sz="1800" dirty="0" smtClean="0">
                <a:latin typeface="+mj-lt"/>
              </a:rPr>
              <a:t>“Innovation </a:t>
            </a:r>
            <a:r>
              <a:rPr lang="en-US" sz="1800" dirty="0">
                <a:latin typeface="+mj-lt"/>
              </a:rPr>
              <a:t>Express is designed as a quick response to the economic recovery after covid-19 offering SMEs the possibility to widen their markets and develop new products and services with partners in </a:t>
            </a:r>
            <a:r>
              <a:rPr lang="en-US" sz="1800" dirty="0" smtClean="0">
                <a:latin typeface="+mj-lt"/>
              </a:rPr>
              <a:t>Europe” </a:t>
            </a:r>
          </a:p>
          <a:p>
            <a:pPr marL="0" indent="0">
              <a:buNone/>
            </a:pPr>
            <a:endParaRPr lang="en-US" sz="800" i="0" dirty="0" smtClean="0">
              <a:latin typeface="+mj-lt"/>
            </a:endParaRPr>
          </a:p>
          <a:p>
            <a:pPr marL="0" indent="0">
              <a:buNone/>
            </a:pPr>
            <a:r>
              <a:rPr lang="en-US" i="0" dirty="0" smtClean="0">
                <a:latin typeface="+mj-lt"/>
              </a:rPr>
              <a:t>Key topics to be addressed by MRS in the years to come:</a:t>
            </a:r>
          </a:p>
          <a:p>
            <a:r>
              <a:rPr lang="en-US" b="1" i="0" dirty="0">
                <a:latin typeface="+mj-lt"/>
              </a:rPr>
              <a:t>COVID-19 recovery</a:t>
            </a:r>
          </a:p>
          <a:p>
            <a:r>
              <a:rPr lang="en-US" b="1" i="0" dirty="0" smtClean="0">
                <a:latin typeface="+mj-lt"/>
              </a:rPr>
              <a:t>European </a:t>
            </a:r>
            <a:r>
              <a:rPr lang="en-US" b="1" i="0" dirty="0" smtClean="0">
                <a:latin typeface="+mj-lt"/>
              </a:rPr>
              <a:t>Green Deal</a:t>
            </a:r>
          </a:p>
          <a:p>
            <a:r>
              <a:rPr lang="en-US" b="1" i="0" dirty="0" smtClean="0">
                <a:latin typeface="+mj-lt"/>
              </a:rPr>
              <a:t>The digital transition</a:t>
            </a:r>
          </a:p>
          <a:p>
            <a:pPr marL="0" indent="0">
              <a:buNone/>
            </a:pPr>
            <a:endParaRPr lang="fr-BE" sz="2000" i="0" dirty="0" smtClean="0">
              <a:latin typeface="+mj-lt"/>
            </a:endParaRPr>
          </a:p>
          <a:p>
            <a:endParaRPr lang="en-US" sz="2000" b="1" i="0" dirty="0">
              <a:latin typeface="+mj-lt"/>
            </a:endParaRPr>
          </a:p>
          <a:p>
            <a:pPr marL="0" indent="0">
              <a:buNone/>
            </a:pPr>
            <a:endParaRPr lang="fr-BE" sz="2000" i="0" dirty="0" smtClean="0"/>
          </a:p>
        </p:txBody>
      </p:sp>
    </p:spTree>
    <p:extLst>
      <p:ext uri="{BB962C8B-B14F-4D97-AF65-F5344CB8AC3E}">
        <p14:creationId xmlns:p14="http://schemas.microsoft.com/office/powerpoint/2010/main" val="2071356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04" y="548680"/>
            <a:ext cx="8590409" cy="1440160"/>
          </a:xfrm>
        </p:spPr>
        <p:txBody>
          <a:bodyPr/>
          <a:lstStyle/>
          <a:p>
            <a:pPr indent="0"/>
            <a:r>
              <a:rPr lang="en-US" dirty="0"/>
              <a:t>Innovation Express: key priorities for  the European macro-regional strategies 2021-2027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5565" y="2132856"/>
            <a:ext cx="8229600" cy="4536504"/>
          </a:xfrm>
        </p:spPr>
        <p:txBody>
          <a:bodyPr/>
          <a:lstStyle/>
          <a:p>
            <a:pPr marL="0" indent="0">
              <a:buNone/>
            </a:pPr>
            <a:r>
              <a:rPr lang="en-US" sz="1800" dirty="0">
                <a:latin typeface="+mj-lt"/>
              </a:rPr>
              <a:t>“Innovation Express 2021 is a joint call for proposals implemented within the framework of the four macro-regions of the European Union initiated by the EUSBSR Policy Area “Education, Science and Social affairs” and the EUSDR Priority Area “SME competitiveness”</a:t>
            </a:r>
          </a:p>
          <a:p>
            <a:pPr marL="0" indent="0">
              <a:buNone/>
            </a:pPr>
            <a:endParaRPr lang="en-US" sz="800" dirty="0">
              <a:latin typeface="+mj-lt"/>
            </a:endParaRPr>
          </a:p>
          <a:p>
            <a:pPr marL="0" indent="0">
              <a:buNone/>
            </a:pPr>
            <a:r>
              <a:rPr lang="en-US" sz="1800" dirty="0" smtClean="0">
                <a:latin typeface="+mj-lt"/>
              </a:rPr>
              <a:t>“The </a:t>
            </a:r>
            <a:r>
              <a:rPr lang="en-US" sz="1800" dirty="0">
                <a:latin typeface="+mj-lt"/>
              </a:rPr>
              <a:t>call is funded by existing national/regional funding </a:t>
            </a:r>
            <a:r>
              <a:rPr lang="en-US" sz="1800" dirty="0" err="1">
                <a:latin typeface="+mj-lt"/>
              </a:rPr>
              <a:t>programmes</a:t>
            </a:r>
            <a:r>
              <a:rPr lang="en-US" sz="1800" dirty="0">
                <a:latin typeface="+mj-lt"/>
              </a:rPr>
              <a:t> and managed by participating funding agencies to initiate, develop or enhance transnational exchange activities among applicants and their project proposals to be </a:t>
            </a:r>
            <a:r>
              <a:rPr lang="en-US" sz="1800" dirty="0" smtClean="0">
                <a:latin typeface="+mj-lt"/>
              </a:rPr>
              <a:t>funded”</a:t>
            </a:r>
          </a:p>
          <a:p>
            <a:pPr marL="0" indent="0">
              <a:buNone/>
            </a:pPr>
            <a:endParaRPr lang="en-US" sz="800" i="0" dirty="0">
              <a:latin typeface="+mj-lt"/>
            </a:endParaRPr>
          </a:p>
          <a:p>
            <a:pPr marL="0" indent="0">
              <a:buNone/>
            </a:pPr>
            <a:r>
              <a:rPr lang="en-US" i="0" dirty="0" smtClean="0">
                <a:latin typeface="+mj-lt"/>
              </a:rPr>
              <a:t>Key MRS governance topic for the years to come:</a:t>
            </a:r>
          </a:p>
          <a:p>
            <a:r>
              <a:rPr lang="en-US" b="1" i="0" dirty="0" smtClean="0">
                <a:latin typeface="+mj-lt"/>
              </a:rPr>
              <a:t>Embedding</a:t>
            </a:r>
            <a:r>
              <a:rPr lang="en-US" i="0" dirty="0" smtClean="0">
                <a:latin typeface="+mj-lt"/>
              </a:rPr>
              <a:t> of MRS actions into national and regional cohesion policy mainstream </a:t>
            </a:r>
            <a:r>
              <a:rPr lang="en-US" i="0" dirty="0" err="1" smtClean="0">
                <a:latin typeface="+mj-lt"/>
              </a:rPr>
              <a:t>programmes</a:t>
            </a:r>
            <a:endParaRPr lang="en-US" i="0" dirty="0" smtClean="0">
              <a:latin typeface="+mj-lt"/>
            </a:endParaRPr>
          </a:p>
          <a:p>
            <a:pPr marL="0" indent="0">
              <a:buNone/>
            </a:pPr>
            <a:r>
              <a:rPr lang="en-US" i="0" dirty="0">
                <a:latin typeface="+mj-lt"/>
              </a:rPr>
              <a:t> </a:t>
            </a:r>
            <a:r>
              <a:rPr lang="en-US" i="0" dirty="0" smtClean="0">
                <a:latin typeface="+mj-lt"/>
              </a:rPr>
              <a:t>  incl. </a:t>
            </a:r>
            <a:r>
              <a:rPr lang="en-US" i="0" dirty="0" err="1" smtClean="0">
                <a:latin typeface="+mj-lt"/>
              </a:rPr>
              <a:t>synchronised</a:t>
            </a:r>
            <a:r>
              <a:rPr lang="en-US" i="0" dirty="0" smtClean="0">
                <a:latin typeface="+mj-lt"/>
              </a:rPr>
              <a:t> </a:t>
            </a:r>
            <a:r>
              <a:rPr lang="en-US" i="0" dirty="0" smtClean="0">
                <a:latin typeface="+mj-lt"/>
              </a:rPr>
              <a:t>calls!</a:t>
            </a:r>
            <a:endParaRPr lang="en-US" i="0" dirty="0" smtClean="0">
              <a:latin typeface="+mj-lt"/>
            </a:endParaRPr>
          </a:p>
          <a:p>
            <a:pPr marL="0" indent="0">
              <a:buNone/>
            </a:pPr>
            <a:endParaRPr lang="fr-BE" sz="2000" i="0" dirty="0" smtClean="0">
              <a:latin typeface="+mj-lt"/>
            </a:endParaRPr>
          </a:p>
          <a:p>
            <a:endParaRPr lang="en-US" sz="2000" b="1" i="0" dirty="0">
              <a:latin typeface="+mj-lt"/>
            </a:endParaRPr>
          </a:p>
          <a:p>
            <a:pPr marL="0" indent="0">
              <a:buNone/>
            </a:pPr>
            <a:endParaRPr lang="fr-BE" sz="2000" i="0" dirty="0" smtClean="0"/>
          </a:p>
        </p:txBody>
      </p:sp>
    </p:spTree>
    <p:extLst>
      <p:ext uri="{BB962C8B-B14F-4D97-AF65-F5344CB8AC3E}">
        <p14:creationId xmlns:p14="http://schemas.microsoft.com/office/powerpoint/2010/main" val="992252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133176"/>
        </a:solidFill>
        <a:ln>
          <a:solidFill>
            <a:srgbClr val="133176"/>
          </a:solidFill>
        </a:ln>
      </a:spPr>
      <a:bodyPr anchor="ctr"/>
      <a:lstStyle>
        <a:defPPr algn="ctr" defTabSz="457200" fontAlgn="auto">
          <a:spcBef>
            <a:spcPts val="0"/>
          </a:spcBef>
          <a:spcAft>
            <a:spcPts val="0"/>
          </a:spcAft>
          <a:defRPr sz="1800" b="0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7600" b="1" i="0" u="none" strike="noStrike" cap="none" normalizeH="0" baseline="0" smtClean="0">
            <a:ln>
              <a:noFill/>
            </a:ln>
            <a:solidFill>
              <a:srgbClr val="FFD624"/>
            </a:solidFill>
            <a:effectLst/>
            <a:latin typeface="Verdana" pitchFamily="34" charset="0"/>
          </a:defRPr>
        </a:defPPr>
      </a:lstStyle>
    </a:lnDef>
    <a:txDef>
      <a:spPr>
        <a:noFill/>
      </a:spPr>
      <a:bodyPr wrap="none" rtlCol="0">
        <a:spAutoFit/>
      </a:bodyPr>
      <a:lstStyle>
        <a:defPPr>
          <a:defRPr sz="2400" b="0" dirty="0" err="1" smtClean="0">
            <a:solidFill>
              <a:srgbClr val="0F5494"/>
            </a:solidFill>
          </a:defRPr>
        </a:defPPr>
      </a:lstStyle>
    </a:tx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2616</TotalTime>
  <Words>328</Words>
  <Application>Microsoft Office PowerPoint</Application>
  <PresentationFormat>On-screen Show (4:3)</PresentationFormat>
  <Paragraphs>35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Verdana</vt:lpstr>
      <vt:lpstr>Default Design</vt:lpstr>
      <vt:lpstr> Welcome address  Johan Magnusson Team Leader DG REGIO, D.1 Baltic and Danube team </vt:lpstr>
      <vt:lpstr>Cooperation within macro-regional strategies in the post-pandemic era</vt:lpstr>
      <vt:lpstr>Innovation Express: key priorities for  the European macro-regional strategies 2021-2027</vt:lpstr>
      <vt:lpstr>Innovation Express: key priorities for  the European macro-regional strategies 2021-2027</vt:lpstr>
    </vt:vector>
  </TitlesOfParts>
  <Company>European Commission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Embedding EUSDR objectives into structural and cohesion funds</dc:title>
  <dc:creator>MAYER-FREI Roland (REGIO)</dc:creator>
  <cp:lastModifiedBy>MAGNUSSON Johan (REGIO)</cp:lastModifiedBy>
  <cp:revision>226</cp:revision>
  <cp:lastPrinted>2021-03-24T10:26:32Z</cp:lastPrinted>
  <dcterms:created xsi:type="dcterms:W3CDTF">2020-01-14T09:51:05Z</dcterms:created>
  <dcterms:modified xsi:type="dcterms:W3CDTF">2021-05-30T14:42:12Z</dcterms:modified>
</cp:coreProperties>
</file>