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55" r:id="rId2"/>
    <p:sldMasterId id="2147483698" r:id="rId3"/>
    <p:sldMasterId id="2147483722" r:id="rId4"/>
    <p:sldMasterId id="2147483747" r:id="rId5"/>
  </p:sldMasterIdLst>
  <p:notesMasterIdLst>
    <p:notesMasterId r:id="rId15"/>
  </p:notesMasterIdLst>
  <p:handoutMasterIdLst>
    <p:handoutMasterId r:id="rId16"/>
  </p:handoutMasterIdLst>
  <p:sldIdLst>
    <p:sldId id="315" r:id="rId6"/>
    <p:sldId id="318" r:id="rId7"/>
    <p:sldId id="319" r:id="rId8"/>
    <p:sldId id="320" r:id="rId9"/>
    <p:sldId id="316" r:id="rId10"/>
    <p:sldId id="314" r:id="rId11"/>
    <p:sldId id="308" r:id="rId12"/>
    <p:sldId id="311" r:id="rId13"/>
    <p:sldId id="312" r:id="rId14"/>
  </p:sldIdLst>
  <p:sldSz cx="12192000" cy="6858000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2483"/>
    <a:srgbClr val="3F2794"/>
    <a:srgbClr val="00314F"/>
    <a:srgbClr val="FFFFFF"/>
    <a:srgbClr val="2E1242"/>
    <a:srgbClr val="000000"/>
    <a:srgbClr val="887EC0"/>
    <a:srgbClr val="5E636A"/>
    <a:srgbClr val="ADA0D0"/>
    <a:srgbClr val="DDD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9" autoAdjust="0"/>
    <p:restoredTop sz="96927" autoAdjust="0"/>
  </p:normalViewPr>
  <p:slideViewPr>
    <p:cSldViewPr showGuides="1">
      <p:cViewPr>
        <p:scale>
          <a:sx n="80" d="100"/>
          <a:sy n="80" d="100"/>
        </p:scale>
        <p:origin x="994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86" d="100"/>
          <a:sy n="86" d="100"/>
        </p:scale>
        <p:origin x="4176" y="-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549651" y="9721107"/>
            <a:ext cx="2961628" cy="312584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r>
              <a:rPr lang="de-DE" dirty="0">
                <a:solidFill>
                  <a:schemeClr val="accent4"/>
                </a:solidFill>
              </a:rPr>
              <a:t>© VDI/VDE-IT </a:t>
            </a:r>
            <a:r>
              <a:rPr lang="de-DE" dirty="0">
                <a:solidFill>
                  <a:schemeClr val="accent4"/>
                </a:solidFill>
                <a:sym typeface="Wingdings" panose="05000000000000000000" pitchFamily="2" charset="2"/>
              </a:rPr>
              <a:t></a:t>
            </a:r>
            <a:r>
              <a:rPr lang="de-DE" dirty="0">
                <a:solidFill>
                  <a:schemeClr val="accent4"/>
                </a:solidFill>
              </a:rPr>
              <a:t>  </a:t>
            </a:r>
            <a:fld id="{12CCBF5E-5E1E-43A5-B4E2-C140E7BD9013}" type="slidenum">
              <a:rPr lang="de-DE">
                <a:solidFill>
                  <a:schemeClr val="accent4"/>
                </a:solidFill>
              </a:rPr>
              <a:pPr/>
              <a:t>‹Nr.›</a:t>
            </a:fld>
            <a:r>
              <a:rPr lang="de-DE" dirty="0">
                <a:solidFill>
                  <a:schemeClr val="accent4"/>
                </a:solidFill>
              </a:rPr>
              <a:t>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5029008" y="401930"/>
            <a:ext cx="1490667" cy="3085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0761791"/>
      </p:ext>
    </p:extLst>
  </p:cSld>
  <p:clrMap bg1="lt1" tx1="dk1" bg2="lt2" tx2="dk2" accent1="accent1" accent2="accent2" accent3="accent3" accent4="accent4" accent5="accent5" accent6="accent6" hlink="hlink" folHlink="folHlink"/>
  <p:extLst mod="1">
    <p:ext uri="{56416CCD-93CA-4268-BC5B-53C4BB910035}">
      <p15:sldGuideLst xmlns:p15="http://schemas.microsoft.com/office/powerpoint/2012/main">
        <p15:guide id="2" pos="2236" userDrawn="1">
          <p15:clr>
            <a:srgbClr val="F26B43"/>
          </p15:clr>
        </p15:guide>
        <p15:guide id="3" pos="352" userDrawn="1">
          <p15:clr>
            <a:srgbClr val="F26B43"/>
          </p15:clr>
        </p15:guide>
        <p15:guide id="4" pos="4109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941" userDrawn="1">
          <p15:clr>
            <a:srgbClr val="F26B43"/>
          </p15:clr>
        </p15:guide>
        <p15:guide id="8" orient="horz" pos="2519" userDrawn="1">
          <p15:clr>
            <a:srgbClr val="F26B43"/>
          </p15:clr>
        </p15:guide>
        <p15:guide id="9" orient="horz" pos="439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382915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 algn="l" rtl="0"/>
            <a:r>
              <a:rPr lang="en-GB" b="0" i="0" u="none" baseline="0"/>
              <a:t>Text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5"/>
          </p:nvPr>
        </p:nvSpPr>
        <p:spPr>
          <a:xfrm>
            <a:off x="3549651" y="9721107"/>
            <a:ext cx="2961628" cy="312584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 algn="l" rtl="0"/>
            <a:r>
              <a:rPr lang="en-GB" b="0" i="0" u="none" baseline="0">
                <a:solidFill>
                  <a:schemeClr val="accent4"/>
                </a:solidFill>
              </a:rPr>
              <a:t>© VDI/VDE-IT </a:t>
            </a:r>
            <a:r>
              <a:rPr lang="en-GB" b="0" i="0" u="none" baseline="0">
                <a:solidFill>
                  <a:schemeClr val="accent4"/>
                </a:solidFill>
                <a:sym typeface="Wingdings" panose="05000000000000000000" pitchFamily="2" charset="2"/>
              </a:rPr>
              <a:t></a:t>
            </a:r>
            <a:r>
              <a:rPr lang="en-GB" b="0" i="0" u="none" baseline="0">
                <a:solidFill>
                  <a:schemeClr val="accent4"/>
                </a:solidFill>
              </a:rPr>
              <a:t>  </a:t>
            </a:r>
            <a:fld id="{12CCBF5E-5E1E-43A5-B4E2-C140E7BD9013}" type="slidenum">
              <a:rPr>
                <a:solidFill>
                  <a:schemeClr val="accent4"/>
                </a:solidFill>
              </a:rPr>
              <a:pPr algn="l" rtl="0"/>
              <a:t>‹Nr.›</a:t>
            </a:fld>
            <a:r>
              <a:rPr lang="en-GB" b="0" i="0" u="none" baseline="0">
                <a:solidFill>
                  <a:schemeClr val="accent4"/>
                </a:solidFill>
              </a:rPr>
              <a:t> 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5029008" y="401930"/>
            <a:ext cx="1490667" cy="3085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7437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177800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60363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538163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tabLst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714375" indent="-171450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llkommen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8" name="Textfeld 7"/>
          <p:cNvSpPr txBox="1"/>
          <p:nvPr userDrawn="1"/>
        </p:nvSpPr>
        <p:spPr>
          <a:xfrm>
            <a:off x="2837592" y="2087436"/>
            <a:ext cx="6538970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GB" sz="9100" b="0" i="0" u="none" cap="none" baseline="0" dirty="0" err="1" smtClean="0">
                <a:solidFill>
                  <a:schemeClr val="bg2"/>
                </a:solidFill>
              </a:rPr>
              <a:t>Willkommen</a:t>
            </a:r>
            <a:endParaRPr lang="en-GB" sz="9100" b="0" i="0" u="none" cap="none" baseline="0" dirty="0">
              <a:solidFill>
                <a:schemeClr val="bg2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005" y="359828"/>
            <a:ext cx="1440008" cy="2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1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899302" y="1788907"/>
            <a:ext cx="10539165" cy="4519819"/>
          </a:xfr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85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Fließtext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348880"/>
            <a:ext cx="10536767" cy="3947405"/>
          </a:xfrm>
        </p:spPr>
        <p:txBody>
          <a:bodyPr numCol="1" spcCol="360000"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 </a:t>
            </a:r>
            <a:r>
              <a:rPr lang="en-GB"/>
              <a:t/>
            </a:r>
            <a:br>
              <a:rPr lang="en-GB"/>
            </a:b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Fließtext 2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348880"/>
            <a:ext cx="10536767" cy="3947405"/>
          </a:xfrm>
        </p:spPr>
        <p:txBody>
          <a:bodyPr numCol="2" spcCol="360000"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zweispaltig eingeben </a:t>
            </a:r>
            <a:r>
              <a:rPr lang="en-GB"/>
              <a:t/>
            </a:r>
            <a:br>
              <a:rPr lang="en-GB"/>
            </a:b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links | Fießtex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191251" y="2348880"/>
            <a:ext cx="5257800" cy="3959845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912286" y="2348880"/>
            <a:ext cx="5088464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5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ießtext links | Inhal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7575" y="2342742"/>
            <a:ext cx="5083176" cy="3965983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7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199357" y="2348880"/>
            <a:ext cx="5080361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9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links | Inhalt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/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6" y="2348880"/>
            <a:ext cx="5088466" cy="3959845"/>
          </a:xfrm>
        </p:spPr>
        <p:txBody>
          <a:bodyPr/>
          <a:lstStyle>
            <a:lvl1pPr>
              <a:buClr>
                <a:schemeClr val="tx2"/>
              </a:buClr>
              <a:defRPr sz="1600"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 sz="1200"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 sz="1100"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 sz="1000"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199357" y="2348880"/>
            <a:ext cx="5080361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links | Aufzählung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191251" y="2348880"/>
            <a:ext cx="5084235" cy="3959845"/>
          </a:xfrm>
        </p:spPr>
        <p:txBody>
          <a:bodyPr/>
          <a:lstStyle>
            <a:lvl1pPr>
              <a:buClr>
                <a:schemeClr val="tx2"/>
              </a:buClr>
              <a:defRPr sz="1600"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 sz="1200"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 sz="1100"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 sz="1000"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912286" y="2348880"/>
            <a:ext cx="5088464" cy="39598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ießtext links + rechts | Inhalt mittig 3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7920567" y="2363755"/>
            <a:ext cx="3359152" cy="394497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912286" y="2363755"/>
            <a:ext cx="3359512" cy="394497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  <a:defRPr sz="1600" baseline="0">
                <a:solidFill>
                  <a:schemeClr val="accent5"/>
                </a:solidFill>
              </a:defRPr>
            </a:lvl1pPr>
            <a:lvl2pPr marL="177800" indent="0">
              <a:buNone/>
              <a:defRPr/>
            </a:lvl2pPr>
            <a:lvl3pPr marL="361950" indent="0">
              <a:buNone/>
              <a:defRPr/>
            </a:lvl3pPr>
            <a:lvl4pPr marL="539750" indent="0">
              <a:buNone/>
              <a:defRPr/>
            </a:lvl4pPr>
            <a:lvl5pPr marL="717550" indent="0">
              <a:buNone/>
              <a:defRPr/>
            </a:lvl5pPr>
          </a:lstStyle>
          <a:p>
            <a:pPr lvl="0" algn="l" rtl="0"/>
            <a:r>
              <a:rPr lang="en-GB" b="0" i="0" u="none" baseline="0"/>
              <a:t>Fließtext einspaltig eingeben</a:t>
            </a:r>
          </a:p>
        </p:txBody>
      </p:sp>
      <p:sp>
        <p:nvSpPr>
          <p:cNvPr id="9" name="Bildplatzhalter 3"/>
          <p:cNvSpPr>
            <a:spLocks noGrp="1"/>
          </p:cNvSpPr>
          <p:nvPr>
            <p:ph type="pic" sz="quarter" idx="14" hasCustomPrompt="1"/>
          </p:nvPr>
        </p:nvSpPr>
        <p:spPr>
          <a:xfrm>
            <a:off x="4417484" y="2363756"/>
            <a:ext cx="3360184" cy="39449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4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sp | Headline Aufzählung rechts 2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17483" y="809593"/>
            <a:ext cx="7031567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417485" y="2363755"/>
            <a:ext cx="6862232" cy="3944970"/>
          </a:xfr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accent5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5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accent5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accent5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accent5"/>
                </a:solidFill>
              </a:defRPr>
            </a:lvl5pPr>
          </a:lstStyle>
          <a:p>
            <a:pPr lvl="0" algn="l" rtl="0"/>
            <a:r>
              <a:rPr lang="en-GB" b="0" i="0" u="none" baseline="0"/>
              <a:t>Aufzählung eingeben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4271433" cy="6858000"/>
          </a:xfrm>
        </p:spPr>
        <p:txBody>
          <a:bodyPr lIns="108000" tIns="108000" bIns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Bild einfügen (Bitte Copyright/Bildrechte beachten!)</a:t>
            </a:r>
          </a:p>
        </p:txBody>
      </p:sp>
    </p:spTree>
    <p:extLst>
      <p:ext uri="{BB962C8B-B14F-4D97-AF65-F5344CB8AC3E}">
        <p14:creationId xmlns:p14="http://schemas.microsoft.com/office/powerpoint/2010/main" val="316225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Tabelle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1" hasCustomPrompt="1"/>
          </p:nvPr>
        </p:nvSpPr>
        <p:spPr>
          <a:xfrm>
            <a:off x="933451" y="1773239"/>
            <a:ext cx="10346267" cy="4535487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Tabelle (z.B. für Referenzen) einfügen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6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908050"/>
            <a:ext cx="168000" cy="5949950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 userDrawn="1"/>
        </p:nvSpPr>
        <p:spPr>
          <a:xfrm>
            <a:off x="168000" y="908050"/>
            <a:ext cx="12024000" cy="5949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912284" y="1653739"/>
            <a:ext cx="10515600" cy="1271206"/>
          </a:xfrm>
        </p:spPr>
        <p:txBody>
          <a:bodyPr anchor="t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pPr algn="l" rtl="0"/>
            <a:r>
              <a:rPr lang="en-GB" b="0" i="0" u="none" baseline="0" dirty="0" err="1"/>
              <a:t>Titel</a:t>
            </a:r>
            <a:r>
              <a:rPr lang="en-GB" b="0" i="0" u="none" baseline="0" dirty="0"/>
              <a:t> der </a:t>
            </a:r>
            <a:r>
              <a:rPr lang="en-GB" b="0" i="0" u="none" baseline="0" dirty="0" err="1"/>
              <a:t>präsentation</a:t>
            </a:r>
            <a:r>
              <a:rPr lang="en-GB" b="0" i="0" u="none" baseline="0" dirty="0"/>
              <a:t> </a:t>
            </a:r>
            <a:r>
              <a:rPr lang="en-GB" b="0" i="0" u="none" baseline="0" dirty="0" smtClean="0"/>
              <a:t>|</a:t>
            </a:r>
            <a:br>
              <a:rPr lang="en-GB" b="0" i="0" u="none" baseline="0" dirty="0" smtClean="0"/>
            </a:br>
            <a:r>
              <a:rPr lang="en-GB" b="0" i="0" u="none" baseline="0" dirty="0" smtClean="0"/>
              <a:t>Headline </a:t>
            </a:r>
            <a:r>
              <a:rPr lang="en-GB" b="0" i="0" u="none" baseline="0" dirty="0" err="1"/>
              <a:t>eingeben</a:t>
            </a:r>
            <a:endParaRPr lang="en-GB" b="0" i="0" u="none" baseline="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3185204"/>
            <a:ext cx="10526183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pPr lvl="0" algn="l" rtl="0"/>
            <a:r>
              <a:rPr lang="en-GB" b="0" i="0" u="none" baseline="0" dirty="0"/>
              <a:t>Ort </a:t>
            </a:r>
            <a:r>
              <a:rPr lang="en-GB" b="0" i="0" u="none" baseline="0" dirty="0" err="1"/>
              <a:t>eingeben</a:t>
            </a:r>
            <a:endParaRPr lang="en-GB" b="0" i="0" u="none" baseline="0" dirty="0"/>
          </a:p>
        </p:txBody>
      </p:sp>
    </p:spTree>
    <p:extLst>
      <p:ext uri="{BB962C8B-B14F-4D97-AF65-F5344CB8AC3E}">
        <p14:creationId xmlns:p14="http://schemas.microsoft.com/office/powerpoint/2010/main" val="19826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Diagramm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5" name="Diagrammplatzhalter 4"/>
          <p:cNvSpPr>
            <a:spLocks noGrp="1"/>
          </p:cNvSpPr>
          <p:nvPr>
            <p:ph type="chart" sz="quarter" idx="13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Diagramm einfügen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Smartart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SmartArt-Platzhalter 3"/>
          <p:cNvSpPr>
            <a:spLocks noGrp="1"/>
          </p:cNvSpPr>
          <p:nvPr>
            <p:ph type="dgm" sz="quarter" idx="15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lang="en-GB" sz="1600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rtl="0"/>
            <a:r>
              <a:rPr lang="en-GB" b="0" i="0" u="none" baseline="0"/>
              <a:t>SmartArt Grafik einfügen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1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bbildung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1" hasCustomPrompt="1"/>
          </p:nvPr>
        </p:nvSpPr>
        <p:spPr>
          <a:xfrm>
            <a:off x="912285" y="1773239"/>
            <a:ext cx="10367433" cy="4535487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accent5"/>
                </a:solidFill>
              </a:defRPr>
            </a:lvl1pPr>
          </a:lstStyle>
          <a:p>
            <a:pPr algn="l" rtl="0"/>
            <a:r>
              <a:rPr lang="en-GB" b="0" i="0" u="none" baseline="0"/>
              <a:t>Foto bzw. Abbildung einfügen (Bitte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13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Video 1s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809593"/>
            <a:ext cx="10515600" cy="8763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Headline eingeben | maximal Zweizeilig</a:t>
            </a:r>
          </a:p>
        </p:txBody>
      </p:sp>
      <p:sp>
        <p:nvSpPr>
          <p:cNvPr id="10" name="Medienplatzhalter 9"/>
          <p:cNvSpPr>
            <a:spLocks noGrp="1"/>
          </p:cNvSpPr>
          <p:nvPr>
            <p:ph type="media" sz="quarter" idx="13" hasCustomPrompt="1"/>
          </p:nvPr>
        </p:nvSpPr>
        <p:spPr>
          <a:xfrm>
            <a:off x="912287" y="1773239"/>
            <a:ext cx="10367432" cy="453548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 sz="1600" baseline="0">
                <a:solidFill>
                  <a:schemeClr val="accent5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lang="en-GB" b="0" i="0" u="none" baseline="0"/>
              <a:t>Video einfügen (nur lokal auf dem Präsentationsrechner verfügbare Videos einfügen und Copyright/Bildrechte beachten!)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0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nalysi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feld 81"/>
          <p:cNvSpPr txBox="1"/>
          <p:nvPr userDrawn="1"/>
        </p:nvSpPr>
        <p:spPr>
          <a:xfrm>
            <a:off x="724203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entwerfen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Strategie-Roadmaps</a:t>
            </a:r>
          </a:p>
        </p:txBody>
      </p:sp>
      <p:sp>
        <p:nvSpPr>
          <p:cNvPr id="83" name="Textfeld 82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identifizieren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Leittechnologien</a:t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und entwickeln</a:t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Analyse-Instrumente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0" name="Textfeld 79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erarbeiten politische Handlungsempfehlungen</a:t>
            </a:r>
          </a:p>
        </p:txBody>
      </p:sp>
      <p:cxnSp>
        <p:nvCxnSpPr>
          <p:cNvPr id="16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/>
          <p:cNvCxnSpPr/>
          <p:nvPr userDrawn="1"/>
        </p:nvCxnSpPr>
        <p:spPr>
          <a:xfrm flipV="1">
            <a:off x="6260400" y="2276968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ieren 38"/>
          <p:cNvGrpSpPr/>
          <p:nvPr userDrawn="1"/>
        </p:nvGrpSpPr>
        <p:grpSpPr>
          <a:xfrm>
            <a:off x="5343111" y="3356992"/>
            <a:ext cx="1150756" cy="870544"/>
            <a:chOff x="4140981" y="2996952"/>
            <a:chExt cx="863067" cy="870544"/>
          </a:xfrm>
        </p:grpSpPr>
        <p:sp>
          <p:nvSpPr>
            <p:cNvPr id="41" name="Rechteck 40"/>
            <p:cNvSpPr/>
            <p:nvPr userDrawn="1"/>
          </p:nvSpPr>
          <p:spPr>
            <a:xfrm>
              <a:off x="4140981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140981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140981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14098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/>
            <p:cNvSpPr/>
            <p:nvPr userDrawn="1"/>
          </p:nvSpPr>
          <p:spPr>
            <a:xfrm>
              <a:off x="4860032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/>
            <p:cNvSpPr/>
            <p:nvPr userDrawn="1"/>
          </p:nvSpPr>
          <p:spPr>
            <a:xfrm>
              <a:off x="4860032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/>
            <p:cNvSpPr/>
            <p:nvPr userDrawn="1"/>
          </p:nvSpPr>
          <p:spPr>
            <a:xfrm>
              <a:off x="4860032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860032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320744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00507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 userDrawn="1"/>
          </p:nvSpPr>
          <p:spPr>
            <a:xfrm>
              <a:off x="468027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/>
            <p:cNvSpPr/>
            <p:nvPr userDrawn="1"/>
          </p:nvSpPr>
          <p:spPr>
            <a:xfrm>
              <a:off x="414098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/>
            <p:cNvSpPr/>
            <p:nvPr userDrawn="1"/>
          </p:nvSpPr>
          <p:spPr>
            <a:xfrm>
              <a:off x="4860032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 userDrawn="1"/>
          </p:nvSpPr>
          <p:spPr>
            <a:xfrm>
              <a:off x="4320744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 userDrawn="1"/>
          </p:nvSpPr>
          <p:spPr>
            <a:xfrm>
              <a:off x="4500507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 userDrawn="1"/>
          </p:nvSpPr>
          <p:spPr>
            <a:xfrm>
              <a:off x="468027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/>
            <p:cNvSpPr/>
            <p:nvPr userDrawn="1"/>
          </p:nvSpPr>
          <p:spPr>
            <a:xfrm>
              <a:off x="4500506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 userDrawn="1"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grpSp>
        <p:nvGrpSpPr>
          <p:cNvPr id="33" name="Gruppieren 32"/>
          <p:cNvGrpSpPr/>
          <p:nvPr userDrawn="1"/>
        </p:nvGrpSpPr>
        <p:grpSpPr>
          <a:xfrm>
            <a:off x="5175198" y="3237008"/>
            <a:ext cx="1105200" cy="1105593"/>
            <a:chOff x="4015046" y="2880360"/>
            <a:chExt cx="1105593" cy="1105593"/>
          </a:xfrm>
        </p:grpSpPr>
        <p:sp>
          <p:nvSpPr>
            <p:cNvPr id="34" name="Rechteck 33"/>
            <p:cNvSpPr/>
            <p:nvPr userDrawn="1"/>
          </p:nvSpPr>
          <p:spPr>
            <a:xfrm>
              <a:off x="4015046" y="2880360"/>
              <a:ext cx="1105593" cy="1105593"/>
            </a:xfrm>
            <a:prstGeom prst="rect">
              <a:avLst/>
            </a:prstGeom>
            <a:solidFill>
              <a:schemeClr val="accent5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14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140000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14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140000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/>
            <p:cNvSpPr/>
            <p:nvPr userDrawn="1"/>
          </p:nvSpPr>
          <p:spPr>
            <a:xfrm>
              <a:off x="486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/>
            <p:cNvSpPr/>
            <p:nvPr userDrawn="1"/>
          </p:nvSpPr>
          <p:spPr>
            <a:xfrm>
              <a:off x="4860000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Rechteck 61"/>
            <p:cNvSpPr/>
            <p:nvPr userDrawn="1"/>
          </p:nvSpPr>
          <p:spPr>
            <a:xfrm>
              <a:off x="486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860000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32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Rechteck 64"/>
            <p:cNvSpPr/>
            <p:nvPr userDrawn="1"/>
          </p:nvSpPr>
          <p:spPr>
            <a:xfrm>
              <a:off x="450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Rechteck 65"/>
            <p:cNvSpPr/>
            <p:nvPr userDrawn="1"/>
          </p:nvSpPr>
          <p:spPr>
            <a:xfrm>
              <a:off x="468000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hteck 66"/>
            <p:cNvSpPr/>
            <p:nvPr userDrawn="1"/>
          </p:nvSpPr>
          <p:spPr>
            <a:xfrm>
              <a:off x="414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/>
            <p:cNvSpPr/>
            <p:nvPr userDrawn="1"/>
          </p:nvSpPr>
          <p:spPr>
            <a:xfrm>
              <a:off x="486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>
            <a:xfrm>
              <a:off x="432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Rechteck 69"/>
            <p:cNvSpPr/>
            <p:nvPr userDrawn="1"/>
          </p:nvSpPr>
          <p:spPr>
            <a:xfrm>
              <a:off x="450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Rechteck 70"/>
            <p:cNvSpPr/>
            <p:nvPr userDrawn="1"/>
          </p:nvSpPr>
          <p:spPr>
            <a:xfrm>
              <a:off x="468000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Rechteck 71"/>
            <p:cNvSpPr/>
            <p:nvPr userDrawn="1"/>
          </p:nvSpPr>
          <p:spPr>
            <a:xfrm>
              <a:off x="4500000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9" name="Textfeld 78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analysieren Innovationen</a:t>
            </a:r>
          </a:p>
        </p:txBody>
      </p:sp>
      <p:sp>
        <p:nvSpPr>
          <p:cNvPr id="81" name="Textfeld 80"/>
          <p:cNvSpPr txBox="1"/>
          <p:nvPr userDrawn="1"/>
        </p:nvSpPr>
        <p:spPr>
          <a:xfrm>
            <a:off x="6275745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evaluieren technologische und innovationspolitische Programme</a:t>
            </a:r>
          </a:p>
        </p:txBody>
      </p:sp>
    </p:spTree>
    <p:extLst>
      <p:ext uri="{BB962C8B-B14F-4D97-AF65-F5344CB8AC3E}">
        <p14:creationId xmlns:p14="http://schemas.microsoft.com/office/powerpoint/2010/main" val="73022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0" grpId="0"/>
      <p:bldP spid="81" grpId="0"/>
    </p:bld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ör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feld 86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motivieren Forschungseinrichtungen und Industrie, Vorhaben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einzureichen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4" name="Textfeld 83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betreuen und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managen Projekte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cxnSp>
        <p:nvCxnSpPr>
          <p:cNvPr id="51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"/>
          <p:cNvCxnSpPr/>
          <p:nvPr userDrawn="1"/>
        </p:nvCxnSpPr>
        <p:spPr>
          <a:xfrm flipV="1">
            <a:off x="6260400" y="2276872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uppieren 26"/>
          <p:cNvGrpSpPr/>
          <p:nvPr userDrawn="1"/>
        </p:nvGrpSpPr>
        <p:grpSpPr>
          <a:xfrm>
            <a:off x="5343111" y="3356992"/>
            <a:ext cx="1150756" cy="870544"/>
            <a:chOff x="4140981" y="2996952"/>
            <a:chExt cx="863067" cy="870544"/>
          </a:xfrm>
        </p:grpSpPr>
        <p:sp>
          <p:nvSpPr>
            <p:cNvPr id="29" name="Rechteck 28"/>
            <p:cNvSpPr/>
            <p:nvPr userDrawn="1"/>
          </p:nvSpPr>
          <p:spPr>
            <a:xfrm>
              <a:off x="4140981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 userDrawn="1"/>
          </p:nvSpPr>
          <p:spPr>
            <a:xfrm>
              <a:off x="4140981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 userDrawn="1"/>
          </p:nvSpPr>
          <p:spPr>
            <a:xfrm>
              <a:off x="4140981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/>
            <p:cNvSpPr/>
            <p:nvPr userDrawn="1"/>
          </p:nvSpPr>
          <p:spPr>
            <a:xfrm>
              <a:off x="414098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/>
            <p:cNvSpPr/>
            <p:nvPr userDrawn="1"/>
          </p:nvSpPr>
          <p:spPr>
            <a:xfrm>
              <a:off x="4860032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 userDrawn="1"/>
          </p:nvSpPr>
          <p:spPr>
            <a:xfrm>
              <a:off x="4860032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860032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860032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320744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500507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/>
            <p:cNvSpPr/>
            <p:nvPr userDrawn="1"/>
          </p:nvSpPr>
          <p:spPr>
            <a:xfrm>
              <a:off x="4680270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14098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860032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320744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500507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680270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00506" y="3359594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1" name="Gruppieren 60"/>
          <p:cNvGrpSpPr/>
          <p:nvPr userDrawn="1"/>
        </p:nvGrpSpPr>
        <p:grpSpPr>
          <a:xfrm>
            <a:off x="5175198" y="3237008"/>
            <a:ext cx="1105200" cy="1105593"/>
            <a:chOff x="4015046" y="2876968"/>
            <a:chExt cx="1105593" cy="1105593"/>
          </a:xfrm>
        </p:grpSpPr>
        <p:sp>
          <p:nvSpPr>
            <p:cNvPr id="62" name="Rechteck 61"/>
            <p:cNvSpPr/>
            <p:nvPr userDrawn="1"/>
          </p:nvSpPr>
          <p:spPr>
            <a:xfrm>
              <a:off x="4015046" y="2876968"/>
              <a:ext cx="1105593" cy="1105593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851789" y="2996952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851789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Rechteck 64"/>
            <p:cNvSpPr/>
            <p:nvPr userDrawn="1"/>
          </p:nvSpPr>
          <p:spPr>
            <a:xfrm>
              <a:off x="4672027" y="3358556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Rechteck 65"/>
            <p:cNvSpPr/>
            <p:nvPr userDrawn="1"/>
          </p:nvSpPr>
          <p:spPr>
            <a:xfrm>
              <a:off x="4132738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hteck 66"/>
            <p:cNvSpPr/>
            <p:nvPr userDrawn="1"/>
          </p:nvSpPr>
          <p:spPr>
            <a:xfrm>
              <a:off x="4312501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/>
            <p:cNvSpPr/>
            <p:nvPr userDrawn="1"/>
          </p:nvSpPr>
          <p:spPr>
            <a:xfrm>
              <a:off x="4492264" y="35409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>
            <a:xfrm>
              <a:off x="4492263" y="3358556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Rechteck 69"/>
            <p:cNvSpPr/>
            <p:nvPr userDrawn="1"/>
          </p:nvSpPr>
          <p:spPr>
            <a:xfrm>
              <a:off x="4672027" y="3178273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3" name="Rechteck 72"/>
            <p:cNvSpPr/>
            <p:nvPr userDrawn="1"/>
          </p:nvSpPr>
          <p:spPr>
            <a:xfrm>
              <a:off x="4312501" y="3724315"/>
              <a:ext cx="144016" cy="14318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3" name="Textfeld 82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fördern Innovationen</a:t>
            </a:r>
          </a:p>
        </p:txBody>
      </p:sp>
      <p:sp>
        <p:nvSpPr>
          <p:cNvPr id="85" name="Textfeld 84"/>
          <p:cNvSpPr txBox="1"/>
          <p:nvPr userDrawn="1"/>
        </p:nvSpPr>
        <p:spPr>
          <a:xfrm>
            <a:off x="720000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begutachten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/>
            </a:r>
            <a:br>
              <a:rPr lang="de-DE" sz="1600" kern="0" baseline="0" dirty="0" smtClean="0">
                <a:solidFill>
                  <a:srgbClr val="808080"/>
                </a:solidFill>
              </a:rPr>
            </a:br>
            <a:r>
              <a:rPr lang="de-DE" sz="1600" kern="0" baseline="0" dirty="0" smtClean="0">
                <a:solidFill>
                  <a:srgbClr val="808080"/>
                </a:solidFill>
              </a:rPr>
              <a:t>Förderprojekte</a:t>
            </a: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86" name="Textfeld 85"/>
          <p:cNvSpPr txBox="1"/>
          <p:nvPr userDrawn="1"/>
        </p:nvSpPr>
        <p:spPr>
          <a:xfrm>
            <a:off x="6274800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beraten bei der Erstellung von Forschungsprogrammen</a:t>
            </a:r>
          </a:p>
        </p:txBody>
      </p:sp>
    </p:spTree>
    <p:extLst>
      <p:ext uri="{BB962C8B-B14F-4D97-AF65-F5344CB8AC3E}">
        <p14:creationId xmlns:p14="http://schemas.microsoft.com/office/powerpoint/2010/main" val="30975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4" grpId="0"/>
      <p:bldP spid="85" grpId="0"/>
      <p:bldP spid="86" grpId="0"/>
    </p:bldLst>
  </p:timing>
  <p:extLst mod="1">
    <p:ext uri="{DCECCB84-F9BA-43D5-87BE-67443E8EF086}">
      <p15:sldGuideLst xmlns:p15="http://schemas.microsoft.com/office/powerpoint/2012/main">
        <p15:guide id="1" pos="4014">
          <p15:clr>
            <a:srgbClr val="FBAE40"/>
          </p15:clr>
        </p15:guide>
        <p15:guide id="2" pos="4377">
          <p15:clr>
            <a:srgbClr val="FBAE40"/>
          </p15:clr>
        </p15:guide>
        <p15:guide id="3" pos="2980">
          <p15:clr>
            <a:srgbClr val="FBAE40"/>
          </p15:clr>
        </p15:guide>
        <p15:guide id="4" orient="horz" pos="102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i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 userDrawn="1"/>
        </p:nvSpPr>
        <p:spPr>
          <a:xfrm>
            <a:off x="719403" y="2326208"/>
            <a:ext cx="4473600" cy="928800"/>
          </a:xfrm>
          <a:prstGeom prst="rect">
            <a:avLst/>
          </a:prstGeom>
          <a:noFill/>
        </p:spPr>
        <p:txBody>
          <a:bodyPr wrap="square" lIns="0" tIns="0" rIns="108000" bIns="108000" rtlCol="0" anchor="b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bauen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Innovationsbarrieren ab</a:t>
            </a:r>
          </a:p>
        </p:txBody>
      </p:sp>
      <p:cxnSp>
        <p:nvCxnSpPr>
          <p:cNvPr id="16" name="Gerader Verbinder 15"/>
          <p:cNvCxnSpPr/>
          <p:nvPr userDrawn="1"/>
        </p:nvCxnSpPr>
        <p:spPr>
          <a:xfrm flipH="1">
            <a:off x="3893112" y="32544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 userDrawn="1"/>
        </p:nvCxnSpPr>
        <p:spPr>
          <a:xfrm flipH="1">
            <a:off x="6096000" y="4327200"/>
            <a:ext cx="1440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 userDrawn="1"/>
        </p:nvCxnSpPr>
        <p:spPr>
          <a:xfrm flipV="1">
            <a:off x="5191200" y="4225432"/>
            <a:ext cx="0" cy="10800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/>
          <p:cNvCxnSpPr/>
          <p:nvPr userDrawn="1"/>
        </p:nvCxnSpPr>
        <p:spPr>
          <a:xfrm flipV="1">
            <a:off x="6260400" y="2276872"/>
            <a:ext cx="0" cy="1080024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ieren 38"/>
          <p:cNvGrpSpPr/>
          <p:nvPr userDrawn="1"/>
        </p:nvGrpSpPr>
        <p:grpSpPr>
          <a:xfrm>
            <a:off x="5173803" y="3236400"/>
            <a:ext cx="1105200" cy="1105200"/>
            <a:chOff x="4014000" y="2878635"/>
            <a:chExt cx="1105200" cy="1105200"/>
          </a:xfrm>
        </p:grpSpPr>
        <p:sp>
          <p:nvSpPr>
            <p:cNvPr id="40" name="Rechteck 39"/>
            <p:cNvSpPr/>
            <p:nvPr userDrawn="1"/>
          </p:nvSpPr>
          <p:spPr>
            <a:xfrm>
              <a:off x="4014000" y="2878635"/>
              <a:ext cx="1105200" cy="1105200"/>
            </a:xfrm>
            <a:prstGeom prst="rect">
              <a:avLst/>
            </a:prstGeom>
            <a:solidFill>
              <a:schemeClr val="accent5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/>
            <p:cNvSpPr/>
            <p:nvPr userDrawn="1"/>
          </p:nvSpPr>
          <p:spPr>
            <a:xfrm>
              <a:off x="4657955" y="2979968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/>
            <p:cNvSpPr/>
            <p:nvPr userDrawn="1"/>
          </p:nvSpPr>
          <p:spPr>
            <a:xfrm>
              <a:off x="4784724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/>
            <p:cNvSpPr/>
            <p:nvPr userDrawn="1"/>
          </p:nvSpPr>
          <p:spPr>
            <a:xfrm>
              <a:off x="4524952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 userDrawn="1"/>
          </p:nvSpPr>
          <p:spPr>
            <a:xfrm>
              <a:off x="4394026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 userDrawn="1"/>
          </p:nvSpPr>
          <p:spPr>
            <a:xfrm>
              <a:off x="4263101" y="3158692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 userDrawn="1"/>
          </p:nvSpPr>
          <p:spPr>
            <a:xfrm>
              <a:off x="4117629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 userDrawn="1"/>
          </p:nvSpPr>
          <p:spPr>
            <a:xfrm>
              <a:off x="4263101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/>
            <p:cNvSpPr/>
            <p:nvPr userDrawn="1"/>
          </p:nvSpPr>
          <p:spPr>
            <a:xfrm>
              <a:off x="4263101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 userDrawn="1"/>
          </p:nvSpPr>
          <p:spPr>
            <a:xfrm>
              <a:off x="4263101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/>
            <p:cNvSpPr/>
            <p:nvPr userDrawn="1"/>
          </p:nvSpPr>
          <p:spPr>
            <a:xfrm>
              <a:off x="4394026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/>
            <p:cNvSpPr/>
            <p:nvPr userDrawn="1"/>
          </p:nvSpPr>
          <p:spPr>
            <a:xfrm>
              <a:off x="4394026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/>
            <p:cNvSpPr/>
            <p:nvPr userDrawn="1"/>
          </p:nvSpPr>
          <p:spPr>
            <a:xfrm>
              <a:off x="4394026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 userDrawn="1"/>
          </p:nvSpPr>
          <p:spPr>
            <a:xfrm>
              <a:off x="4394026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/>
            <p:cNvSpPr/>
            <p:nvPr userDrawn="1"/>
          </p:nvSpPr>
          <p:spPr>
            <a:xfrm>
              <a:off x="4524952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/>
            <p:cNvSpPr/>
            <p:nvPr userDrawn="1"/>
          </p:nvSpPr>
          <p:spPr>
            <a:xfrm>
              <a:off x="4524952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/>
            <p:cNvSpPr/>
            <p:nvPr userDrawn="1"/>
          </p:nvSpPr>
          <p:spPr>
            <a:xfrm>
              <a:off x="4524952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/>
            <p:cNvSpPr/>
            <p:nvPr userDrawn="1"/>
          </p:nvSpPr>
          <p:spPr>
            <a:xfrm>
              <a:off x="4524952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 userDrawn="1"/>
          </p:nvSpPr>
          <p:spPr>
            <a:xfrm>
              <a:off x="4657955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/>
            <p:cNvSpPr/>
            <p:nvPr userDrawn="1"/>
          </p:nvSpPr>
          <p:spPr>
            <a:xfrm>
              <a:off x="4657955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 userDrawn="1"/>
          </p:nvSpPr>
          <p:spPr>
            <a:xfrm>
              <a:off x="4657955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/>
            <p:cNvSpPr/>
            <p:nvPr userDrawn="1"/>
          </p:nvSpPr>
          <p:spPr>
            <a:xfrm>
              <a:off x="4657955" y="36761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/>
            <p:cNvSpPr/>
            <p:nvPr userDrawn="1"/>
          </p:nvSpPr>
          <p:spPr>
            <a:xfrm>
              <a:off x="4784724" y="3288059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Rechteck 61"/>
            <p:cNvSpPr/>
            <p:nvPr userDrawn="1"/>
          </p:nvSpPr>
          <p:spPr>
            <a:xfrm>
              <a:off x="4784724" y="341742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Rechteck 62"/>
            <p:cNvSpPr/>
            <p:nvPr userDrawn="1"/>
          </p:nvSpPr>
          <p:spPr>
            <a:xfrm>
              <a:off x="4784724" y="3546793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Rechteck 63"/>
            <p:cNvSpPr/>
            <p:nvPr userDrawn="1"/>
          </p:nvSpPr>
          <p:spPr>
            <a:xfrm>
              <a:off x="4915735" y="3782216"/>
              <a:ext cx="100765" cy="10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 userDrawn="1">
            <p:ph type="sldNum" sz="quarter" idx="15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sp>
        <p:nvSpPr>
          <p:cNvPr id="69" name="Textfeld 68"/>
          <p:cNvSpPr txBox="1"/>
          <p:nvPr userDrawn="1"/>
        </p:nvSpPr>
        <p:spPr>
          <a:xfrm>
            <a:off x="6274800" y="2326208"/>
            <a:ext cx="4473600" cy="928800"/>
          </a:xfrm>
          <a:prstGeom prst="rect">
            <a:avLst/>
          </a:prstGeom>
          <a:noFill/>
        </p:spPr>
        <p:txBody>
          <a:bodyPr wrap="square" lIns="108000" tIns="0" rIns="0" bIns="108000" rtlCol="0" anchor="b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bringen Menschen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und Organisationen zusammen</a:t>
            </a:r>
          </a:p>
        </p:txBody>
      </p:sp>
      <p:sp>
        <p:nvSpPr>
          <p:cNvPr id="70" name="Textfeld 69"/>
          <p:cNvSpPr txBox="1"/>
          <p:nvPr userDrawn="1"/>
        </p:nvSpPr>
        <p:spPr>
          <a:xfrm>
            <a:off x="720000" y="4331408"/>
            <a:ext cx="4473600" cy="928800"/>
          </a:xfrm>
          <a:prstGeom prst="rect">
            <a:avLst/>
          </a:prstGeom>
          <a:noFill/>
        </p:spPr>
        <p:txBody>
          <a:bodyPr wrap="square" lIns="0" tIns="108000" rIns="108000" bIns="0" rtlCol="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tragen Ergebnisse</a:t>
            </a:r>
            <a:br>
              <a:rPr lang="de-DE" sz="1600" kern="0" dirty="0" smtClean="0">
                <a:solidFill>
                  <a:srgbClr val="808080"/>
                </a:solidFill>
              </a:rPr>
            </a:br>
            <a:r>
              <a:rPr lang="de-DE" sz="1600" kern="0" dirty="0" smtClean="0">
                <a:solidFill>
                  <a:srgbClr val="808080"/>
                </a:solidFill>
              </a:rPr>
              <a:t>in die Öffentlichkeit</a:t>
            </a:r>
          </a:p>
        </p:txBody>
      </p:sp>
      <p:sp>
        <p:nvSpPr>
          <p:cNvPr id="71" name="Textfeld 70"/>
          <p:cNvSpPr txBox="1"/>
          <p:nvPr userDrawn="1"/>
        </p:nvSpPr>
        <p:spPr>
          <a:xfrm>
            <a:off x="6274800" y="4331408"/>
            <a:ext cx="4473600" cy="928800"/>
          </a:xfrm>
          <a:prstGeom prst="rect">
            <a:avLst/>
          </a:prstGeom>
          <a:noFill/>
        </p:spPr>
        <p:txBody>
          <a:bodyPr wrap="square" lIns="108000" tIns="108000" rIns="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kern="0" dirty="0" smtClean="0">
                <a:solidFill>
                  <a:srgbClr val="808080"/>
                </a:solidFill>
              </a:rPr>
              <a:t>Wir organisieren Infoveranstaltungen, Workshops, Konferenzen</a:t>
            </a:r>
            <a:r>
              <a:rPr lang="de-DE" sz="1600" kern="0" baseline="0" dirty="0" smtClean="0">
                <a:solidFill>
                  <a:srgbClr val="808080"/>
                </a:solidFill>
              </a:rPr>
              <a:t> und Wettbewerbe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600" kern="0" dirty="0" smtClean="0">
              <a:solidFill>
                <a:srgbClr val="808080"/>
              </a:solidFill>
            </a:endParaRPr>
          </a:p>
        </p:txBody>
      </p:sp>
      <p:sp>
        <p:nvSpPr>
          <p:cNvPr id="72" name="Textfeld 71"/>
          <p:cNvSpPr txBox="1"/>
          <p:nvPr userDrawn="1"/>
        </p:nvSpPr>
        <p:spPr>
          <a:xfrm>
            <a:off x="936000" y="764704"/>
            <a:ext cx="10516800" cy="874800"/>
          </a:xfrm>
          <a:prstGeom prst="rect">
            <a:avLst/>
          </a:prstGeom>
          <a:noFill/>
        </p:spPr>
        <p:txBody>
          <a:bodyPr wrap="square" lIns="0" tIns="0" rIns="108000" bIns="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" kern="1200" cap="all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Wir organisieren Innovationen</a:t>
            </a:r>
          </a:p>
        </p:txBody>
      </p:sp>
    </p:spTree>
    <p:extLst>
      <p:ext uri="{BB962C8B-B14F-4D97-AF65-F5344CB8AC3E}">
        <p14:creationId xmlns:p14="http://schemas.microsoft.com/office/powerpoint/2010/main" val="371475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9" grpId="0"/>
      <p:bldP spid="70" grpId="0"/>
      <p:bldP spid="71" grpId="0"/>
    </p:bldLst>
  </p:timing>
  <p:extLst mod="1">
    <p:ext uri="{DCECCB84-F9BA-43D5-87BE-67443E8EF086}">
      <p15:sldGuideLst xmlns:p15="http://schemas.microsoft.com/office/powerpoint/2012/main">
        <p15:guide id="1" pos="4014">
          <p15:clr>
            <a:srgbClr val="FBAE40"/>
          </p15:clr>
        </p15:guide>
        <p15:guide id="2" pos="4377">
          <p15:clr>
            <a:srgbClr val="FBAE40"/>
          </p15:clr>
        </p15:guide>
        <p15:guide id="3" orient="horz" pos="1026">
          <p15:clr>
            <a:srgbClr val="FBAE40"/>
          </p15:clr>
        </p15:guide>
        <p15:guide id="0" pos="34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ß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-48683" y="-1"/>
            <a:ext cx="1224068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 rtl="0"/>
            <a:endParaRPr lang="en-GB" sz="1800"/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>
          <a:xfrm>
            <a:off x="971552" y="1653738"/>
            <a:ext cx="10367433" cy="2423334"/>
          </a:xfrm>
        </p:spPr>
        <p:txBody>
          <a:bodyPr anchor="t"/>
          <a:lstStyle>
            <a:lvl1pPr algn="ctr">
              <a:defRPr sz="3800" cap="none" baseline="0">
                <a:solidFill>
                  <a:schemeClr val="bg2"/>
                </a:solidFill>
              </a:defRPr>
            </a:lvl1pPr>
          </a:lstStyle>
          <a:p>
            <a:pPr algn="l" rtl="0"/>
            <a:r>
              <a:rPr lang="en-GB" b="0" i="0" u="none" baseline="0" dirty="0" err="1"/>
              <a:t>Rücktitel</a:t>
            </a:r>
            <a:r>
              <a:rPr lang="en-GB" b="0" i="0" u="none" baseline="0" dirty="0"/>
              <a:t> der </a:t>
            </a:r>
            <a:r>
              <a:rPr lang="en-GB" b="0" i="0" u="none" baseline="0" dirty="0" err="1" smtClean="0"/>
              <a:t>Präsentation</a:t>
            </a:r>
            <a:r>
              <a:rPr lang="en-GB" dirty="0"/>
              <a:t/>
            </a:r>
            <a:br>
              <a:rPr lang="en-GB" dirty="0"/>
            </a:br>
            <a:r>
              <a:rPr lang="en-GB" b="0" i="0" u="none" baseline="0" dirty="0"/>
              <a:t>z</a:t>
            </a:r>
            <a:r>
              <a:rPr lang="en-GB" b="0" i="0" u="none" baseline="0" dirty="0" smtClean="0"/>
              <a:t>. B.</a:t>
            </a:r>
            <a:br>
              <a:rPr lang="en-GB" b="0" i="0" u="none" baseline="0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b="0" i="0" u="none" baseline="0" dirty="0" err="1" smtClean="0"/>
              <a:t>Vielen</a:t>
            </a:r>
            <a:r>
              <a:rPr lang="en-GB" b="0" i="0" u="none" baseline="0" dirty="0" smtClean="0"/>
              <a:t> Dank </a:t>
            </a:r>
            <a:r>
              <a:rPr lang="en-GB" b="0" i="0" u="none" baseline="0" dirty="0" err="1" smtClean="0"/>
              <a:t>für</a:t>
            </a:r>
            <a:r>
              <a:rPr lang="en-GB" b="0" i="0" u="none" baseline="0" dirty="0" smtClean="0"/>
              <a:t> </a:t>
            </a:r>
            <a:r>
              <a:rPr lang="en-GB" b="0" i="0" u="none" baseline="0" dirty="0" err="1" smtClean="0"/>
              <a:t>Ihre</a:t>
            </a:r>
            <a:r>
              <a:rPr lang="en-GB" b="0" i="0" u="none" baseline="0" dirty="0" smtClean="0"/>
              <a:t> </a:t>
            </a:r>
            <a:r>
              <a:rPr lang="en-GB" b="0" i="0" u="none" baseline="0" dirty="0" err="1" smtClean="0"/>
              <a:t>Aufmerksamkeit</a:t>
            </a:r>
            <a:r>
              <a:rPr lang="en-GB" b="0" i="0" u="none" baseline="0" dirty="0" smtClean="0"/>
              <a:t>!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005" y="359828"/>
            <a:ext cx="1440008" cy="2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7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sen Zwischen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33451" y="1667556"/>
            <a:ext cx="10515600" cy="14014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b="0" i="0" u="none" baseline="0"/>
              <a:t>These eingeben | maximal dreizeilig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12285" y="1773239"/>
            <a:ext cx="10526183" cy="4535487"/>
          </a:xfrm>
        </p:spPr>
        <p:txBody>
          <a:bodyPr/>
          <a:lstStyle>
            <a:lvl1pPr defTabSz="717550">
              <a:buClr>
                <a:schemeClr val="tx2"/>
              </a:buClr>
              <a:tabLst>
                <a:tab pos="7772400" algn="r"/>
              </a:tabLst>
              <a:defRPr u="dotted" baseline="0">
                <a:solidFill>
                  <a:schemeClr val="accent5"/>
                </a:solidFill>
                <a:uFill>
                  <a:solidFill>
                    <a:schemeClr val="accent5">
                      <a:lumMod val="20000"/>
                      <a:lumOff val="80000"/>
                    </a:schemeClr>
                  </a:solidFill>
                </a:uFill>
              </a:defRPr>
            </a:lvl1pPr>
          </a:lstStyle>
          <a:p>
            <a:pPr algn="l" rtl="0"/>
            <a:r>
              <a:rPr lang="en-GB" b="0" i="0" u="none" baseline="0"/>
              <a:t>1. Agendapunkt eingeben &gt; ggf. Tab &gt; ggf. Seitenzahl eingeben</a:t>
            </a:r>
          </a:p>
          <a:p>
            <a:pPr algn="l" rtl="0"/>
            <a:r>
              <a:rPr lang="en-GB" b="0" i="0" u="none" baseline="0"/>
              <a:t>2. Agendapunkt eingeben &gt; ggf. Tab &gt; ggf. Seitenzahl eingeben</a:t>
            </a:r>
          </a:p>
          <a:p>
            <a:pPr algn="l" rtl="0"/>
            <a:r>
              <a:rPr lang="en-GB" b="0" i="0" u="none" baseline="0"/>
              <a:t>….</a:t>
            </a:r>
          </a:p>
        </p:txBody>
      </p:sp>
      <p:sp>
        <p:nvSpPr>
          <p:cNvPr id="3" name="Textfeld 2"/>
          <p:cNvSpPr txBox="1"/>
          <p:nvPr userDrawn="1"/>
        </p:nvSpPr>
        <p:spPr>
          <a:xfrm>
            <a:off x="815414" y="764704"/>
            <a:ext cx="1507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GB" sz="3000" b="0" i="0" u="none" baseline="0">
                <a:solidFill>
                  <a:schemeClr val="tx2"/>
                </a:solidFill>
              </a:rPr>
              <a:t>Agenda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53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 userDrawn="1"/>
        </p:nvSpPr>
        <p:spPr>
          <a:xfrm>
            <a:off x="781547" y="764705"/>
            <a:ext cx="5131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cap="all" baseline="0" dirty="0">
                <a:solidFill>
                  <a:schemeClr val="tx2"/>
                </a:solidFill>
              </a:rPr>
              <a:t>So erreichen sie uns</a:t>
            </a:r>
            <a:r>
              <a:rPr lang="de-DE" sz="18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7" name="Textfeld 16"/>
          <p:cNvSpPr txBox="1"/>
          <p:nvPr userDrawn="1"/>
        </p:nvSpPr>
        <p:spPr>
          <a:xfrm>
            <a:off x="788962" y="4446870"/>
            <a:ext cx="9751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Ihr</a:t>
            </a:r>
            <a:r>
              <a:rPr lang="en-US" sz="1600" b="1" kern="1200" baseline="0" dirty="0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persönlicher</a:t>
            </a:r>
            <a:r>
              <a:rPr lang="en-US" sz="1600" b="1" kern="1200" baseline="0" dirty="0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600" b="1" kern="1200" baseline="0" dirty="0" err="1">
                <a:solidFill>
                  <a:schemeClr val="accent5"/>
                </a:solidFill>
                <a:latin typeface="+mj-lt"/>
                <a:ea typeface="+mj-ea"/>
                <a:cs typeface="+mj-cs"/>
              </a:rPr>
              <a:t>Kontakt</a:t>
            </a:r>
            <a:endParaRPr lang="en-US" sz="1600" b="1" kern="1200" baseline="0" dirty="0">
              <a:solidFill>
                <a:schemeClr val="accent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Textplatzhalt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912284" y="5148656"/>
            <a:ext cx="10367433" cy="24884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accent5"/>
                </a:solidFill>
              </a:defRPr>
            </a:lvl1pPr>
          </a:lstStyle>
          <a:p>
            <a:pPr lvl="0"/>
            <a:r>
              <a:rPr lang="de-DE" dirty="0"/>
              <a:t>Funktion eingeben</a:t>
            </a:r>
          </a:p>
        </p:txBody>
      </p:sp>
      <p:sp>
        <p:nvSpPr>
          <p:cNvPr id="27" name="Textplatzhalt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912284" y="4851400"/>
            <a:ext cx="10367433" cy="28289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de-DE" dirty="0"/>
              <a:t>Vor- und Zunamen eingeben</a:t>
            </a:r>
          </a:p>
        </p:txBody>
      </p:sp>
      <p:sp>
        <p:nvSpPr>
          <p:cNvPr id="28" name="Rechteck 27"/>
          <p:cNvSpPr/>
          <p:nvPr userDrawn="1"/>
        </p:nvSpPr>
        <p:spPr>
          <a:xfrm>
            <a:off x="793748" y="1663836"/>
            <a:ext cx="6096000" cy="20939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fontAlgn="base">
              <a:lnSpc>
                <a:spcPts val="2160"/>
              </a:lnSpc>
            </a:pPr>
            <a:r>
              <a:rPr lang="de-DE" sz="1600" b="1" i="0" dirty="0">
                <a:solidFill>
                  <a:schemeClr val="accent5"/>
                </a:solidFill>
                <a:effectLst/>
                <a:latin typeface="+mn-lt"/>
              </a:rPr>
              <a:t>VDI/VDE Innovation + Technik GmbH</a:t>
            </a:r>
            <a:br>
              <a:rPr lang="de-DE" sz="1600" b="1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Steinplatz 1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10623 Berlin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Telefon: 	+49 (0) 30 310078-0</a:t>
            </a:r>
            <a:b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Telefax: 	+49 (0) 30 310078-141</a:t>
            </a:r>
          </a:p>
          <a:p>
            <a:pPr algn="l" fontAlgn="base">
              <a:lnSpc>
                <a:spcPct val="120000"/>
              </a:lnSpc>
            </a:pP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E-Mail:	vdivde-it@vdivde-it.de</a:t>
            </a:r>
          </a:p>
          <a:p>
            <a:pPr algn="l" fontAlgn="base">
              <a:lnSpc>
                <a:spcPct val="120000"/>
              </a:lnSpc>
            </a:pPr>
            <a:r>
              <a:rPr lang="de-DE" sz="1600" b="0" i="0" dirty="0" err="1">
                <a:solidFill>
                  <a:schemeClr val="accent5"/>
                </a:solidFill>
                <a:effectLst/>
                <a:latin typeface="+mn-lt"/>
              </a:rPr>
              <a:t>www.vdivde-it.de</a:t>
            </a:r>
            <a:endParaRPr lang="de-DE" sz="1800" b="0" i="0" dirty="0">
              <a:solidFill>
                <a:schemeClr val="accent5"/>
              </a:solidFill>
              <a:effectLst/>
              <a:latin typeface="+mn-lt"/>
            </a:endParaRPr>
          </a:p>
        </p:txBody>
      </p:sp>
      <p:sp>
        <p:nvSpPr>
          <p:cNvPr id="30" name="Textplatzhalt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2114517" y="5828106"/>
            <a:ext cx="9165200" cy="319686"/>
          </a:xfrm>
        </p:spPr>
        <p:txBody>
          <a:bodyPr/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de-DE" dirty="0"/>
              <a:t>persönliche E-Mail eingeben</a:t>
            </a:r>
          </a:p>
        </p:txBody>
      </p:sp>
      <p:sp>
        <p:nvSpPr>
          <p:cNvPr id="29" name="Textplatzhalter 25"/>
          <p:cNvSpPr>
            <a:spLocks noGrp="1"/>
          </p:cNvSpPr>
          <p:nvPr>
            <p:ph type="body" sz="quarter" idx="24" hasCustomPrompt="1"/>
          </p:nvPr>
        </p:nvSpPr>
        <p:spPr>
          <a:xfrm>
            <a:off x="2122985" y="5542356"/>
            <a:ext cx="9156732" cy="298450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Telefonnummer mit Durchwahl eingeben</a:t>
            </a:r>
          </a:p>
        </p:txBody>
      </p:sp>
      <p:sp>
        <p:nvSpPr>
          <p:cNvPr id="31" name="Rechteck 30"/>
          <p:cNvSpPr/>
          <p:nvPr userDrawn="1"/>
        </p:nvSpPr>
        <p:spPr>
          <a:xfrm>
            <a:off x="801695" y="5516133"/>
            <a:ext cx="1488612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ts val="2160"/>
              </a:lnSpc>
              <a:spcBef>
                <a:spcPts val="600"/>
              </a:spcBef>
            </a:pP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Telefon</a:t>
            </a:r>
            <a:r>
              <a:rPr lang="de-DE" sz="1800" b="0" i="0" dirty="0">
                <a:solidFill>
                  <a:schemeClr val="accent5"/>
                </a:solidFill>
                <a:effectLst/>
                <a:latin typeface="+mn-lt"/>
              </a:rPr>
              <a:t>:</a:t>
            </a:r>
            <a:br>
              <a:rPr lang="de-DE" sz="1800" b="0" i="0" dirty="0">
                <a:solidFill>
                  <a:schemeClr val="accent5"/>
                </a:solidFill>
                <a:effectLst/>
                <a:latin typeface="+mn-lt"/>
              </a:rPr>
            </a:br>
            <a:r>
              <a:rPr lang="de-DE" sz="1600" b="0" i="0" dirty="0">
                <a:solidFill>
                  <a:schemeClr val="accent5"/>
                </a:solidFill>
                <a:effectLst/>
                <a:latin typeface="+mn-lt"/>
              </a:rPr>
              <a:t>E-Mail:</a:t>
            </a:r>
            <a:r>
              <a:rPr lang="de-DE" sz="1600" b="0" i="0" dirty="0">
                <a:solidFill>
                  <a:schemeClr val="accent4"/>
                </a:solidFill>
                <a:effectLst/>
                <a:latin typeface="+mn-lt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5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pos="132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7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912285" y="6374816"/>
            <a:ext cx="10526183" cy="221932"/>
          </a:xfrm>
        </p:spPr>
        <p:txBody>
          <a:bodyPr/>
          <a:lstStyle/>
          <a:p>
            <a:r>
              <a:rPr lang="de-DE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52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14"/>
          </p:nvPr>
        </p:nvSpPr>
        <p:spPr>
          <a:xfrm>
            <a:off x="912285" y="6375420"/>
            <a:ext cx="10526183" cy="221932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  </a:t>
            </a:r>
            <a:r>
              <a:rPr lang="de-DE" sz="1000" dirty="0">
                <a:solidFill>
                  <a:schemeClr val="accent5"/>
                </a:solidFill>
              </a:rPr>
              <a:t>© VDI/VDE-IT </a:t>
            </a:r>
            <a:r>
              <a:rPr lang="de-DE" sz="1000" dirty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 dirty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 smtClean="0">
                <a:solidFill>
                  <a:schemeClr val="accent5"/>
                </a:solidFill>
              </a:rPr>
              <a:pPr/>
              <a:t>‹Nr.›</a:t>
            </a:fld>
            <a:r>
              <a:rPr lang="de-DE" sz="1000" dirty="0">
                <a:solidFill>
                  <a:schemeClr val="accent5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543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618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1" r:id="rId2"/>
    <p:sldLayoutId id="2147483692" r:id="rId3"/>
    <p:sldLayoutId id="2147483662" r:id="rId4"/>
    <p:sldLayoutId id="2147483663" r:id="rId5"/>
    <p:sldLayoutId id="2147483751" r:id="rId6"/>
    <p:sldLayoutId id="2147483667" r:id="rId7"/>
    <p:sldLayoutId id="2147483757" r:id="rId8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/>
          <a:lstStyle/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93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351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46" r:id="rId2"/>
    <p:sldLayoutId id="2147483704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8326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368" y="806911"/>
            <a:ext cx="10515600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/>
          <a:p>
            <a:pPr algn="l" rtl="0"/>
            <a:r>
              <a:rPr lang="en-GB" b="0" i="0" u="none" baseline="0"/>
              <a:t>Headline eingeben | maximal Zweizeilig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2867" y="2352503"/>
            <a:ext cx="10515600" cy="3956223"/>
          </a:xfrm>
          <a:prstGeom prst="rect">
            <a:avLst/>
          </a:prstGeom>
        </p:spPr>
        <p:txBody>
          <a:bodyPr vert="horz" lIns="0" tIns="0" rIns="108000" bIns="0" rtlCol="0">
            <a:noAutofit/>
          </a:bodyPr>
          <a:lstStyle/>
          <a:p>
            <a:pPr lvl="0" algn="l" rtl="0"/>
            <a:r>
              <a:rPr lang="en-GB" b="0" i="0" u="none" baseline="0"/>
              <a:t>Textmasterformat bearbeiten</a:t>
            </a:r>
          </a:p>
          <a:p>
            <a:pPr lvl="1" algn="l" rtl="0"/>
            <a:r>
              <a:rPr lang="en-GB" b="0" i="0" u="none" baseline="0"/>
              <a:t>Zweite Ebene</a:t>
            </a:r>
          </a:p>
          <a:p>
            <a:pPr lvl="2" algn="l" rtl="0"/>
            <a:r>
              <a:rPr lang="en-GB" b="0" i="0" u="none" baseline="0"/>
              <a:t>Dritte Ebene</a:t>
            </a:r>
          </a:p>
          <a:p>
            <a:pPr lvl="3" algn="l" rtl="0"/>
            <a:r>
              <a:rPr lang="en-GB" b="0" i="0" u="none" baseline="0"/>
              <a:t>Vierte Ebene</a:t>
            </a:r>
          </a:p>
          <a:p>
            <a:pPr lvl="4" algn="l" rtl="0"/>
            <a:r>
              <a:rPr lang="en-GB" b="0" i="0" u="none" baseline="0"/>
              <a:t>Fünfte Ebene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286" y="6374816"/>
            <a:ext cx="10484464" cy="221932"/>
          </a:xfrm>
          <a:prstGeom prst="rect">
            <a:avLst/>
          </a:prstGeom>
        </p:spPr>
        <p:txBody>
          <a:bodyPr vert="horz" lIns="91440" tIns="0" rIns="108000" bIns="0" rtlCol="0" anchor="ctr"/>
          <a:lstStyle>
            <a:lvl1pPr algn="r">
              <a:defRPr sz="1200">
                <a:solidFill>
                  <a:schemeClr val="accent4"/>
                </a:solidFill>
              </a:defRPr>
            </a:lvl1pPr>
          </a:lstStyle>
          <a:p>
            <a:pPr algn="l" rtl="0"/>
            <a:r>
              <a:rPr lang="en-GB" b="0" i="0" u="none" baseline="0"/>
              <a:t>  </a:t>
            </a:r>
            <a:r>
              <a:rPr lang="en-GB" sz="1000" b="0" i="0" u="none" baseline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>
                <a:solidFill>
                  <a:schemeClr val="accent5"/>
                </a:solidFill>
              </a:rPr>
              <a:pPr algn="l" rtl="0"/>
              <a:t>‹Nr.›</a:t>
            </a:fld>
            <a:r>
              <a:rPr lang="en-GB" sz="1000" b="0" i="0" u="none" baseline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908050"/>
            <a:ext cx="168000" cy="865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sp>
        <p:nvSpPr>
          <p:cNvPr id="10" name="Rechteck 9"/>
          <p:cNvSpPr/>
          <p:nvPr/>
        </p:nvSpPr>
        <p:spPr>
          <a:xfrm>
            <a:off x="0" y="1772814"/>
            <a:ext cx="168000" cy="5085186"/>
          </a:xfrm>
          <a:prstGeom prst="rect">
            <a:avLst/>
          </a:prstGeom>
          <a:solidFill>
            <a:srgbClr val="DDD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sz="180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9"/>
          <a:stretch/>
        </p:blipFill>
        <p:spPr bwMode="auto">
          <a:xfrm>
            <a:off x="9853531" y="359100"/>
            <a:ext cx="1440000" cy="275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926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20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61950" indent="-18415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800" kern="1200">
          <a:solidFill>
            <a:schemeClr val="accent5"/>
          </a:solidFill>
          <a:latin typeface="+mn-lt"/>
          <a:ea typeface="+mn-ea"/>
          <a:cs typeface="+mn-cs"/>
        </a:defRPr>
      </a:lvl2pPr>
      <a:lvl3pPr marL="5397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6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7175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4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895350" indent="-177800" algn="l" defTabSz="914400" rtl="0" eaLnBrk="1" latinLnBrk="0" hangingPunct="1">
        <a:lnSpc>
          <a:spcPct val="120000"/>
        </a:lnSpc>
        <a:spcBef>
          <a:spcPts val="500"/>
        </a:spcBef>
        <a:buClr>
          <a:schemeClr val="tx2"/>
        </a:buClr>
        <a:buSzPct val="80000"/>
        <a:buFont typeface="Wingdings" panose="05000000000000000000" pitchFamily="2" charset="2"/>
        <a:buChar char=""/>
        <a:defRPr sz="12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900">
          <p15:clr>
            <a:srgbClr val="F26B43"/>
          </p15:clr>
        </p15:guide>
        <p15:guide id="4" pos="3780">
          <p15:clr>
            <a:srgbClr val="F26B43"/>
          </p15:clr>
        </p15:guide>
        <p15:guide id="5" pos="575">
          <p15:clr>
            <a:srgbClr val="F26B43"/>
          </p15:clr>
        </p15:guide>
        <p15:guide id="6" pos="7105">
          <p15:clr>
            <a:srgbClr val="F26B43"/>
          </p15:clr>
        </p15:guide>
        <p15:guide id="7" orient="horz" pos="572">
          <p15:clr>
            <a:srgbClr val="F26B43"/>
          </p15:clr>
        </p15:guide>
        <p15:guide id="8" orient="horz" pos="1117">
          <p15:clr>
            <a:srgbClr val="F26B43"/>
          </p15:clr>
        </p15:guide>
        <p15:guide id="9" pos="4989">
          <p15:clr>
            <a:srgbClr val="F26B43"/>
          </p15:clr>
        </p15:guide>
        <p15:guide id="10" pos="4899">
          <p15:clr>
            <a:srgbClr val="F26B43"/>
          </p15:clr>
        </p15:guide>
        <p15:guide id="11" pos="2691">
          <p15:clr>
            <a:srgbClr val="F26B43"/>
          </p15:clr>
        </p15:guide>
        <p15:guide id="12" pos="2783">
          <p15:clr>
            <a:srgbClr val="F26B43"/>
          </p15:clr>
        </p15:guide>
        <p15:guide id="16" orient="horz" pos="3974">
          <p15:clr>
            <a:srgbClr val="F26B43"/>
          </p15:clr>
        </p15:guide>
        <p15:guide id="17" orient="horz" pos="15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utomarken.info/biografien/daimler.shtml" TargetMode="External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hyperlink" Target="http://www.bibl.u-szeged.hu/bibl/mil/ww1/who/zeppelin.jpg" TargetMode="External"/><Relationship Id="rId7" Type="http://schemas.openxmlformats.org/officeDocument/2006/relationships/image" Target="../media/image7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4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5" Type="http://schemas.openxmlformats.org/officeDocument/2006/relationships/hyperlink" Target="http://www.automarken.info/biografien/benz.shtml" TargetMode="External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19" Type="http://schemas.openxmlformats.org/officeDocument/2006/relationships/image" Target="../media/image18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Regional Pitch</a:t>
            </a:r>
            <a:br>
              <a:rPr lang="de-DE" dirty="0" smtClean="0"/>
            </a:br>
            <a:r>
              <a:rPr lang="de-DE" dirty="0" err="1" smtClean="0"/>
              <a:t>Baden-württemberg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/>
          </p:nvPr>
        </p:nvSpPr>
        <p:spPr>
          <a:xfrm>
            <a:off x="912285" y="3185204"/>
            <a:ext cx="10526183" cy="1364476"/>
          </a:xfrm>
        </p:spPr>
        <p:txBody>
          <a:bodyPr/>
          <a:lstStyle/>
          <a:p>
            <a:r>
              <a:rPr lang="de-DE" dirty="0" smtClean="0"/>
              <a:t>30th May 2021</a:t>
            </a:r>
          </a:p>
          <a:p>
            <a:endParaRPr lang="de-DE" dirty="0"/>
          </a:p>
          <a:p>
            <a:r>
              <a:rPr lang="de-DE" dirty="0" smtClean="0"/>
              <a:t>Gerd Meier zu Köcker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708150" y="6375400"/>
            <a:ext cx="10483850" cy="220663"/>
          </a:xfrm>
        </p:spPr>
        <p:txBody>
          <a:bodyPr/>
          <a:lstStyle/>
          <a:p>
            <a:pPr algn="l" rtl="0"/>
            <a:r>
              <a:rPr lang="en-GB" b="0" i="0" u="none" baseline="0" smtClean="0"/>
              <a:t>  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© VDI/VDE-IT </a:t>
            </a:r>
            <a:r>
              <a:rPr lang="en-GB" sz="1000" b="0" i="0" u="none" baseline="0" smtClean="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en-GB" sz="1000" b="0" i="0" u="none" baseline="0" smtClean="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sz="1000" smtClean="0">
                <a:solidFill>
                  <a:schemeClr val="accent5"/>
                </a:solidFill>
              </a:rPr>
              <a:pPr algn="l" rtl="0"/>
              <a:t>1</a:t>
            </a:fld>
            <a:r>
              <a:rPr lang="en-GB" sz="1000" b="0" i="0" u="none" baseline="0" smtClean="0">
                <a:solidFill>
                  <a:schemeClr val="accent5"/>
                </a:solidFill>
              </a:rPr>
              <a:t> </a:t>
            </a:r>
            <a:endParaRPr lang="en-GB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69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5048" y="261012"/>
            <a:ext cx="10515600" cy="876300"/>
          </a:xfrm>
        </p:spPr>
        <p:txBody>
          <a:bodyPr/>
          <a:lstStyle/>
          <a:p>
            <a:r>
              <a:rPr lang="de-DE" dirty="0" smtClean="0"/>
              <a:t>Germany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smtClean="0"/>
              <a:t>Baden-</a:t>
            </a:r>
            <a:r>
              <a:rPr lang="de-DE" dirty="0" err="1" smtClean="0"/>
              <a:t>wurttemberg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 bwMode="auto">
          <a:xfrm>
            <a:off x="3112306" y="3272634"/>
            <a:ext cx="1872000" cy="300382"/>
          </a:xfrm>
          <a:prstGeom prst="rect">
            <a:avLst/>
          </a:prstGeom>
          <a:solidFill>
            <a:srgbClr val="B2B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 err="1" smtClean="0">
                <a:solidFill>
                  <a:schemeClr val="bg1"/>
                </a:solidFill>
              </a:rPr>
              <a:t>Gerdmany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1600138" y="4642658"/>
            <a:ext cx="1412580" cy="43204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 smtClean="0">
                <a:solidFill>
                  <a:schemeClr val="bg1"/>
                </a:solidFill>
              </a:rPr>
              <a:t>GDP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0" name="Freeform 80"/>
          <p:cNvSpPr>
            <a:spLocks/>
          </p:cNvSpPr>
          <p:nvPr/>
        </p:nvSpPr>
        <p:spPr bwMode="auto">
          <a:xfrm>
            <a:off x="3719736" y="2204864"/>
            <a:ext cx="657143" cy="876188"/>
          </a:xfrm>
          <a:custGeom>
            <a:avLst/>
            <a:gdLst>
              <a:gd name="T0" fmla="*/ 66 w 147"/>
              <a:gd name="T1" fmla="*/ 0 h 196"/>
              <a:gd name="T2" fmla="*/ 66 w 147"/>
              <a:gd name="T3" fmla="*/ 0 h 196"/>
              <a:gd name="T4" fmla="*/ 66 w 147"/>
              <a:gd name="T5" fmla="*/ 9 h 196"/>
              <a:gd name="T6" fmla="*/ 80 w 147"/>
              <a:gd name="T7" fmla="*/ 17 h 196"/>
              <a:gd name="T8" fmla="*/ 80 w 147"/>
              <a:gd name="T9" fmla="*/ 26 h 196"/>
              <a:gd name="T10" fmla="*/ 97 w 147"/>
              <a:gd name="T11" fmla="*/ 21 h 196"/>
              <a:gd name="T12" fmla="*/ 106 w 147"/>
              <a:gd name="T13" fmla="*/ 14 h 196"/>
              <a:gd name="T14" fmla="*/ 125 w 147"/>
              <a:gd name="T15" fmla="*/ 24 h 196"/>
              <a:gd name="T16" fmla="*/ 132 w 147"/>
              <a:gd name="T17" fmla="*/ 33 h 196"/>
              <a:gd name="T18" fmla="*/ 137 w 147"/>
              <a:gd name="T19" fmla="*/ 47 h 196"/>
              <a:gd name="T20" fmla="*/ 132 w 147"/>
              <a:gd name="T21" fmla="*/ 54 h 196"/>
              <a:gd name="T22" fmla="*/ 137 w 147"/>
              <a:gd name="T23" fmla="*/ 64 h 196"/>
              <a:gd name="T24" fmla="*/ 142 w 147"/>
              <a:gd name="T25" fmla="*/ 78 h 196"/>
              <a:gd name="T26" fmla="*/ 140 w 147"/>
              <a:gd name="T27" fmla="*/ 88 h 196"/>
              <a:gd name="T28" fmla="*/ 147 w 147"/>
              <a:gd name="T29" fmla="*/ 102 h 196"/>
              <a:gd name="T30" fmla="*/ 140 w 147"/>
              <a:gd name="T31" fmla="*/ 106 h 196"/>
              <a:gd name="T32" fmla="*/ 135 w 147"/>
              <a:gd name="T33" fmla="*/ 102 h 196"/>
              <a:gd name="T34" fmla="*/ 130 w 147"/>
              <a:gd name="T35" fmla="*/ 106 h 196"/>
              <a:gd name="T36" fmla="*/ 121 w 147"/>
              <a:gd name="T37" fmla="*/ 114 h 196"/>
              <a:gd name="T38" fmla="*/ 114 w 147"/>
              <a:gd name="T39" fmla="*/ 118 h 196"/>
              <a:gd name="T40" fmla="*/ 102 w 147"/>
              <a:gd name="T41" fmla="*/ 123 h 196"/>
              <a:gd name="T42" fmla="*/ 104 w 147"/>
              <a:gd name="T43" fmla="*/ 132 h 196"/>
              <a:gd name="T44" fmla="*/ 106 w 147"/>
              <a:gd name="T45" fmla="*/ 142 h 196"/>
              <a:gd name="T46" fmla="*/ 116 w 147"/>
              <a:gd name="T47" fmla="*/ 149 h 196"/>
              <a:gd name="T48" fmla="*/ 125 w 147"/>
              <a:gd name="T49" fmla="*/ 159 h 196"/>
              <a:gd name="T50" fmla="*/ 118 w 147"/>
              <a:gd name="T51" fmla="*/ 170 h 196"/>
              <a:gd name="T52" fmla="*/ 114 w 147"/>
              <a:gd name="T53" fmla="*/ 173 h 196"/>
              <a:gd name="T54" fmla="*/ 116 w 147"/>
              <a:gd name="T55" fmla="*/ 189 h 196"/>
              <a:gd name="T56" fmla="*/ 114 w 147"/>
              <a:gd name="T57" fmla="*/ 192 h 196"/>
              <a:gd name="T58" fmla="*/ 109 w 147"/>
              <a:gd name="T59" fmla="*/ 187 h 196"/>
              <a:gd name="T60" fmla="*/ 102 w 147"/>
              <a:gd name="T61" fmla="*/ 187 h 196"/>
              <a:gd name="T62" fmla="*/ 90 w 147"/>
              <a:gd name="T63" fmla="*/ 192 h 196"/>
              <a:gd name="T64" fmla="*/ 76 w 147"/>
              <a:gd name="T65" fmla="*/ 189 h 196"/>
              <a:gd name="T66" fmla="*/ 73 w 147"/>
              <a:gd name="T67" fmla="*/ 196 h 196"/>
              <a:gd name="T68" fmla="*/ 64 w 147"/>
              <a:gd name="T69" fmla="*/ 189 h 196"/>
              <a:gd name="T70" fmla="*/ 59 w 147"/>
              <a:gd name="T71" fmla="*/ 192 h 196"/>
              <a:gd name="T72" fmla="*/ 43 w 147"/>
              <a:gd name="T73" fmla="*/ 185 h 196"/>
              <a:gd name="T74" fmla="*/ 38 w 147"/>
              <a:gd name="T75" fmla="*/ 189 h 196"/>
              <a:gd name="T76" fmla="*/ 24 w 147"/>
              <a:gd name="T77" fmla="*/ 189 h 196"/>
              <a:gd name="T78" fmla="*/ 26 w 147"/>
              <a:gd name="T79" fmla="*/ 173 h 196"/>
              <a:gd name="T80" fmla="*/ 36 w 147"/>
              <a:gd name="T81" fmla="*/ 154 h 196"/>
              <a:gd name="T82" fmla="*/ 12 w 147"/>
              <a:gd name="T83" fmla="*/ 151 h 196"/>
              <a:gd name="T84" fmla="*/ 5 w 147"/>
              <a:gd name="T85" fmla="*/ 144 h 196"/>
              <a:gd name="T86" fmla="*/ 5 w 147"/>
              <a:gd name="T87" fmla="*/ 132 h 196"/>
              <a:gd name="T88" fmla="*/ 2 w 147"/>
              <a:gd name="T89" fmla="*/ 128 h 196"/>
              <a:gd name="T90" fmla="*/ 2 w 147"/>
              <a:gd name="T91" fmla="*/ 111 h 196"/>
              <a:gd name="T92" fmla="*/ 0 w 147"/>
              <a:gd name="T93" fmla="*/ 83 h 196"/>
              <a:gd name="T94" fmla="*/ 12 w 147"/>
              <a:gd name="T95" fmla="*/ 83 h 196"/>
              <a:gd name="T96" fmla="*/ 14 w 147"/>
              <a:gd name="T97" fmla="*/ 73 h 196"/>
              <a:gd name="T98" fmla="*/ 19 w 147"/>
              <a:gd name="T99" fmla="*/ 50 h 196"/>
              <a:gd name="T100" fmla="*/ 17 w 147"/>
              <a:gd name="T101" fmla="*/ 40 h 196"/>
              <a:gd name="T102" fmla="*/ 19 w 147"/>
              <a:gd name="T103" fmla="*/ 33 h 196"/>
              <a:gd name="T104" fmla="*/ 33 w 147"/>
              <a:gd name="T105" fmla="*/ 33 h 196"/>
              <a:gd name="T106" fmla="*/ 36 w 147"/>
              <a:gd name="T107" fmla="*/ 40 h 196"/>
              <a:gd name="T108" fmla="*/ 47 w 147"/>
              <a:gd name="T109" fmla="*/ 26 h 196"/>
              <a:gd name="T110" fmla="*/ 43 w 147"/>
              <a:gd name="T111" fmla="*/ 14 h 196"/>
              <a:gd name="T112" fmla="*/ 43 w 147"/>
              <a:gd name="T113" fmla="*/ 0 h 196"/>
              <a:gd name="T114" fmla="*/ 54 w 147"/>
              <a:gd name="T115" fmla="*/ 2 h 196"/>
              <a:gd name="T116" fmla="*/ 66 w 147"/>
              <a:gd name="T11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7" h="196">
                <a:moveTo>
                  <a:pt x="66" y="0"/>
                </a:moveTo>
                <a:lnTo>
                  <a:pt x="66" y="0"/>
                </a:lnTo>
                <a:lnTo>
                  <a:pt x="66" y="9"/>
                </a:lnTo>
                <a:lnTo>
                  <a:pt x="80" y="17"/>
                </a:lnTo>
                <a:lnTo>
                  <a:pt x="80" y="26"/>
                </a:lnTo>
                <a:lnTo>
                  <a:pt x="97" y="21"/>
                </a:lnTo>
                <a:lnTo>
                  <a:pt x="106" y="14"/>
                </a:lnTo>
                <a:lnTo>
                  <a:pt x="125" y="24"/>
                </a:lnTo>
                <a:lnTo>
                  <a:pt x="132" y="33"/>
                </a:lnTo>
                <a:lnTo>
                  <a:pt x="137" y="47"/>
                </a:lnTo>
                <a:lnTo>
                  <a:pt x="132" y="54"/>
                </a:lnTo>
                <a:lnTo>
                  <a:pt x="137" y="64"/>
                </a:lnTo>
                <a:lnTo>
                  <a:pt x="142" y="78"/>
                </a:lnTo>
                <a:lnTo>
                  <a:pt x="140" y="88"/>
                </a:lnTo>
                <a:lnTo>
                  <a:pt x="147" y="102"/>
                </a:lnTo>
                <a:lnTo>
                  <a:pt x="140" y="106"/>
                </a:lnTo>
                <a:lnTo>
                  <a:pt x="135" y="102"/>
                </a:lnTo>
                <a:lnTo>
                  <a:pt x="130" y="106"/>
                </a:lnTo>
                <a:lnTo>
                  <a:pt x="121" y="114"/>
                </a:lnTo>
                <a:lnTo>
                  <a:pt x="114" y="118"/>
                </a:lnTo>
                <a:lnTo>
                  <a:pt x="102" y="123"/>
                </a:lnTo>
                <a:lnTo>
                  <a:pt x="104" y="132"/>
                </a:lnTo>
                <a:lnTo>
                  <a:pt x="106" y="142"/>
                </a:lnTo>
                <a:lnTo>
                  <a:pt x="116" y="149"/>
                </a:lnTo>
                <a:lnTo>
                  <a:pt x="125" y="159"/>
                </a:lnTo>
                <a:lnTo>
                  <a:pt x="118" y="170"/>
                </a:lnTo>
                <a:lnTo>
                  <a:pt x="114" y="173"/>
                </a:lnTo>
                <a:lnTo>
                  <a:pt x="116" y="189"/>
                </a:lnTo>
                <a:lnTo>
                  <a:pt x="114" y="192"/>
                </a:lnTo>
                <a:lnTo>
                  <a:pt x="109" y="187"/>
                </a:lnTo>
                <a:lnTo>
                  <a:pt x="102" y="187"/>
                </a:lnTo>
                <a:lnTo>
                  <a:pt x="90" y="192"/>
                </a:lnTo>
                <a:lnTo>
                  <a:pt x="76" y="189"/>
                </a:lnTo>
                <a:lnTo>
                  <a:pt x="73" y="196"/>
                </a:lnTo>
                <a:lnTo>
                  <a:pt x="64" y="189"/>
                </a:lnTo>
                <a:lnTo>
                  <a:pt x="59" y="192"/>
                </a:lnTo>
                <a:lnTo>
                  <a:pt x="43" y="185"/>
                </a:lnTo>
                <a:lnTo>
                  <a:pt x="38" y="189"/>
                </a:lnTo>
                <a:lnTo>
                  <a:pt x="24" y="189"/>
                </a:lnTo>
                <a:lnTo>
                  <a:pt x="26" y="173"/>
                </a:lnTo>
                <a:lnTo>
                  <a:pt x="36" y="154"/>
                </a:lnTo>
                <a:lnTo>
                  <a:pt x="12" y="151"/>
                </a:lnTo>
                <a:lnTo>
                  <a:pt x="5" y="144"/>
                </a:lnTo>
                <a:lnTo>
                  <a:pt x="5" y="132"/>
                </a:lnTo>
                <a:lnTo>
                  <a:pt x="2" y="128"/>
                </a:lnTo>
                <a:lnTo>
                  <a:pt x="2" y="111"/>
                </a:lnTo>
                <a:lnTo>
                  <a:pt x="0" y="83"/>
                </a:lnTo>
                <a:lnTo>
                  <a:pt x="12" y="83"/>
                </a:lnTo>
                <a:lnTo>
                  <a:pt x="14" y="73"/>
                </a:lnTo>
                <a:lnTo>
                  <a:pt x="19" y="50"/>
                </a:lnTo>
                <a:lnTo>
                  <a:pt x="17" y="40"/>
                </a:lnTo>
                <a:lnTo>
                  <a:pt x="19" y="33"/>
                </a:lnTo>
                <a:lnTo>
                  <a:pt x="33" y="33"/>
                </a:lnTo>
                <a:lnTo>
                  <a:pt x="36" y="40"/>
                </a:lnTo>
                <a:lnTo>
                  <a:pt x="47" y="26"/>
                </a:lnTo>
                <a:lnTo>
                  <a:pt x="43" y="14"/>
                </a:lnTo>
                <a:lnTo>
                  <a:pt x="43" y="0"/>
                </a:lnTo>
                <a:lnTo>
                  <a:pt x="54" y="2"/>
                </a:lnTo>
                <a:lnTo>
                  <a:pt x="66" y="0"/>
                </a:lnTo>
                <a:close/>
              </a:path>
            </a:pathLst>
          </a:custGeom>
          <a:solidFill>
            <a:srgbClr val="660099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5834102" y="2124471"/>
            <a:ext cx="867493" cy="994350"/>
          </a:xfrm>
          <a:custGeom>
            <a:avLst/>
            <a:gdLst>
              <a:gd name="T0" fmla="*/ 485 w 677"/>
              <a:gd name="T1" fmla="*/ 11 h 776"/>
              <a:gd name="T2" fmla="*/ 485 w 677"/>
              <a:gd name="T3" fmla="*/ 29 h 776"/>
              <a:gd name="T4" fmla="*/ 495 w 677"/>
              <a:gd name="T5" fmla="*/ 32 h 776"/>
              <a:gd name="T6" fmla="*/ 511 w 677"/>
              <a:gd name="T7" fmla="*/ 29 h 776"/>
              <a:gd name="T8" fmla="*/ 540 w 677"/>
              <a:gd name="T9" fmla="*/ 66 h 776"/>
              <a:gd name="T10" fmla="*/ 530 w 677"/>
              <a:gd name="T11" fmla="*/ 90 h 776"/>
              <a:gd name="T12" fmla="*/ 548 w 677"/>
              <a:gd name="T13" fmla="*/ 79 h 776"/>
              <a:gd name="T14" fmla="*/ 551 w 677"/>
              <a:gd name="T15" fmla="*/ 108 h 776"/>
              <a:gd name="T16" fmla="*/ 580 w 677"/>
              <a:gd name="T17" fmla="*/ 92 h 776"/>
              <a:gd name="T18" fmla="*/ 593 w 677"/>
              <a:gd name="T19" fmla="*/ 100 h 776"/>
              <a:gd name="T20" fmla="*/ 604 w 677"/>
              <a:gd name="T21" fmla="*/ 145 h 776"/>
              <a:gd name="T22" fmla="*/ 601 w 677"/>
              <a:gd name="T23" fmla="*/ 168 h 776"/>
              <a:gd name="T24" fmla="*/ 596 w 677"/>
              <a:gd name="T25" fmla="*/ 187 h 776"/>
              <a:gd name="T26" fmla="*/ 598 w 677"/>
              <a:gd name="T27" fmla="*/ 208 h 776"/>
              <a:gd name="T28" fmla="*/ 627 w 677"/>
              <a:gd name="T29" fmla="*/ 229 h 776"/>
              <a:gd name="T30" fmla="*/ 619 w 677"/>
              <a:gd name="T31" fmla="*/ 242 h 776"/>
              <a:gd name="T32" fmla="*/ 630 w 677"/>
              <a:gd name="T33" fmla="*/ 261 h 776"/>
              <a:gd name="T34" fmla="*/ 664 w 677"/>
              <a:gd name="T35" fmla="*/ 292 h 776"/>
              <a:gd name="T36" fmla="*/ 667 w 677"/>
              <a:gd name="T37" fmla="*/ 311 h 776"/>
              <a:gd name="T38" fmla="*/ 669 w 677"/>
              <a:gd name="T39" fmla="*/ 342 h 776"/>
              <a:gd name="T40" fmla="*/ 667 w 677"/>
              <a:gd name="T41" fmla="*/ 366 h 776"/>
              <a:gd name="T42" fmla="*/ 667 w 677"/>
              <a:gd name="T43" fmla="*/ 384 h 776"/>
              <a:gd name="T44" fmla="*/ 646 w 677"/>
              <a:gd name="T45" fmla="*/ 384 h 776"/>
              <a:gd name="T46" fmla="*/ 630 w 677"/>
              <a:gd name="T47" fmla="*/ 400 h 776"/>
              <a:gd name="T48" fmla="*/ 638 w 677"/>
              <a:gd name="T49" fmla="*/ 413 h 776"/>
              <a:gd name="T50" fmla="*/ 638 w 677"/>
              <a:gd name="T51" fmla="*/ 440 h 776"/>
              <a:gd name="T52" fmla="*/ 598 w 677"/>
              <a:gd name="T53" fmla="*/ 455 h 776"/>
              <a:gd name="T54" fmla="*/ 575 w 677"/>
              <a:gd name="T55" fmla="*/ 474 h 776"/>
              <a:gd name="T56" fmla="*/ 598 w 677"/>
              <a:gd name="T57" fmla="*/ 600 h 776"/>
              <a:gd name="T58" fmla="*/ 588 w 677"/>
              <a:gd name="T59" fmla="*/ 663 h 776"/>
              <a:gd name="T60" fmla="*/ 596 w 677"/>
              <a:gd name="T61" fmla="*/ 682 h 776"/>
              <a:gd name="T62" fmla="*/ 588 w 677"/>
              <a:gd name="T63" fmla="*/ 698 h 776"/>
              <a:gd name="T64" fmla="*/ 590 w 677"/>
              <a:gd name="T65" fmla="*/ 729 h 776"/>
              <a:gd name="T66" fmla="*/ 551 w 677"/>
              <a:gd name="T67" fmla="*/ 734 h 776"/>
              <a:gd name="T68" fmla="*/ 474 w 677"/>
              <a:gd name="T69" fmla="*/ 763 h 776"/>
              <a:gd name="T70" fmla="*/ 300 w 677"/>
              <a:gd name="T71" fmla="*/ 726 h 776"/>
              <a:gd name="T72" fmla="*/ 274 w 677"/>
              <a:gd name="T73" fmla="*/ 705 h 776"/>
              <a:gd name="T74" fmla="*/ 235 w 677"/>
              <a:gd name="T75" fmla="*/ 690 h 776"/>
              <a:gd name="T76" fmla="*/ 200 w 677"/>
              <a:gd name="T77" fmla="*/ 732 h 776"/>
              <a:gd name="T78" fmla="*/ 245 w 677"/>
              <a:gd name="T79" fmla="*/ 740 h 776"/>
              <a:gd name="T80" fmla="*/ 224 w 677"/>
              <a:gd name="T81" fmla="*/ 748 h 776"/>
              <a:gd name="T82" fmla="*/ 140 w 677"/>
              <a:gd name="T83" fmla="*/ 758 h 776"/>
              <a:gd name="T84" fmla="*/ 21 w 677"/>
              <a:gd name="T85" fmla="*/ 766 h 776"/>
              <a:gd name="T86" fmla="*/ 0 w 677"/>
              <a:gd name="T87" fmla="*/ 729 h 776"/>
              <a:gd name="T88" fmla="*/ 11 w 677"/>
              <a:gd name="T89" fmla="*/ 663 h 776"/>
              <a:gd name="T90" fmla="*/ 13 w 677"/>
              <a:gd name="T91" fmla="*/ 603 h 776"/>
              <a:gd name="T92" fmla="*/ 55 w 677"/>
              <a:gd name="T93" fmla="*/ 500 h 776"/>
              <a:gd name="T94" fmla="*/ 69 w 677"/>
              <a:gd name="T95" fmla="*/ 411 h 776"/>
              <a:gd name="T96" fmla="*/ 119 w 677"/>
              <a:gd name="T97" fmla="*/ 350 h 776"/>
              <a:gd name="T98" fmla="*/ 219 w 677"/>
              <a:gd name="T99" fmla="*/ 176 h 776"/>
              <a:gd name="T100" fmla="*/ 208 w 677"/>
              <a:gd name="T101" fmla="*/ 92 h 776"/>
              <a:gd name="T102" fmla="*/ 250 w 677"/>
              <a:gd name="T103" fmla="*/ 87 h 776"/>
              <a:gd name="T104" fmla="*/ 266 w 677"/>
              <a:gd name="T105" fmla="*/ 74 h 776"/>
              <a:gd name="T106" fmla="*/ 303 w 677"/>
              <a:gd name="T107" fmla="*/ 103 h 776"/>
              <a:gd name="T108" fmla="*/ 300 w 677"/>
              <a:gd name="T109" fmla="*/ 116 h 776"/>
              <a:gd name="T110" fmla="*/ 298 w 677"/>
              <a:gd name="T111" fmla="*/ 140 h 776"/>
              <a:gd name="T112" fmla="*/ 324 w 677"/>
              <a:gd name="T113" fmla="*/ 124 h 776"/>
              <a:gd name="T114" fmla="*/ 345 w 677"/>
              <a:gd name="T115" fmla="*/ 103 h 776"/>
              <a:gd name="T116" fmla="*/ 364 w 677"/>
              <a:gd name="T117" fmla="*/ 92 h 776"/>
              <a:gd name="T118" fmla="*/ 398 w 677"/>
              <a:gd name="T119" fmla="*/ 76 h 776"/>
              <a:gd name="T120" fmla="*/ 424 w 677"/>
              <a:gd name="T121" fmla="*/ 53 h 776"/>
              <a:gd name="T122" fmla="*/ 427 w 677"/>
              <a:gd name="T123" fmla="*/ 29 h 776"/>
              <a:gd name="T124" fmla="*/ 411 w 677"/>
              <a:gd name="T125" fmla="*/ 24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7" h="776">
                <a:moveTo>
                  <a:pt x="451" y="0"/>
                </a:moveTo>
                <a:lnTo>
                  <a:pt x="461" y="8"/>
                </a:lnTo>
                <a:lnTo>
                  <a:pt x="464" y="8"/>
                </a:lnTo>
                <a:lnTo>
                  <a:pt x="469" y="5"/>
                </a:lnTo>
                <a:lnTo>
                  <a:pt x="469" y="5"/>
                </a:lnTo>
                <a:lnTo>
                  <a:pt x="474" y="11"/>
                </a:lnTo>
                <a:lnTo>
                  <a:pt x="477" y="8"/>
                </a:lnTo>
                <a:lnTo>
                  <a:pt x="482" y="8"/>
                </a:lnTo>
                <a:lnTo>
                  <a:pt x="482" y="5"/>
                </a:lnTo>
                <a:lnTo>
                  <a:pt x="485" y="5"/>
                </a:lnTo>
                <a:lnTo>
                  <a:pt x="485" y="5"/>
                </a:lnTo>
                <a:lnTo>
                  <a:pt x="485" y="5"/>
                </a:lnTo>
                <a:lnTo>
                  <a:pt x="488" y="5"/>
                </a:lnTo>
                <a:lnTo>
                  <a:pt x="488" y="8"/>
                </a:lnTo>
                <a:lnTo>
                  <a:pt x="488" y="8"/>
                </a:lnTo>
                <a:lnTo>
                  <a:pt x="488" y="8"/>
                </a:lnTo>
                <a:lnTo>
                  <a:pt x="485" y="11"/>
                </a:lnTo>
                <a:lnTo>
                  <a:pt x="485" y="11"/>
                </a:lnTo>
                <a:lnTo>
                  <a:pt x="485" y="11"/>
                </a:lnTo>
                <a:lnTo>
                  <a:pt x="485" y="11"/>
                </a:lnTo>
                <a:lnTo>
                  <a:pt x="485" y="13"/>
                </a:lnTo>
                <a:lnTo>
                  <a:pt x="488" y="16"/>
                </a:lnTo>
                <a:lnTo>
                  <a:pt x="488" y="16"/>
                </a:lnTo>
                <a:lnTo>
                  <a:pt x="488" y="16"/>
                </a:lnTo>
                <a:lnTo>
                  <a:pt x="488" y="18"/>
                </a:lnTo>
                <a:lnTo>
                  <a:pt x="485" y="18"/>
                </a:lnTo>
                <a:lnTo>
                  <a:pt x="485" y="18"/>
                </a:lnTo>
                <a:lnTo>
                  <a:pt x="485" y="18"/>
                </a:lnTo>
                <a:lnTo>
                  <a:pt x="485" y="21"/>
                </a:lnTo>
                <a:lnTo>
                  <a:pt x="485" y="21"/>
                </a:lnTo>
                <a:lnTo>
                  <a:pt x="485" y="24"/>
                </a:lnTo>
                <a:lnTo>
                  <a:pt x="485" y="24"/>
                </a:lnTo>
                <a:lnTo>
                  <a:pt x="485" y="24"/>
                </a:lnTo>
                <a:lnTo>
                  <a:pt x="485" y="26"/>
                </a:lnTo>
                <a:lnTo>
                  <a:pt x="485" y="26"/>
                </a:lnTo>
                <a:lnTo>
                  <a:pt x="482" y="26"/>
                </a:lnTo>
                <a:lnTo>
                  <a:pt x="485" y="29"/>
                </a:lnTo>
                <a:lnTo>
                  <a:pt x="485" y="29"/>
                </a:lnTo>
                <a:lnTo>
                  <a:pt x="485" y="29"/>
                </a:lnTo>
                <a:lnTo>
                  <a:pt x="482" y="34"/>
                </a:lnTo>
                <a:lnTo>
                  <a:pt x="482" y="34"/>
                </a:lnTo>
                <a:lnTo>
                  <a:pt x="482" y="34"/>
                </a:lnTo>
                <a:lnTo>
                  <a:pt x="482" y="34"/>
                </a:lnTo>
                <a:lnTo>
                  <a:pt x="482" y="37"/>
                </a:lnTo>
                <a:lnTo>
                  <a:pt x="482" y="37"/>
                </a:lnTo>
                <a:lnTo>
                  <a:pt x="485" y="37"/>
                </a:lnTo>
                <a:lnTo>
                  <a:pt x="488" y="40"/>
                </a:lnTo>
                <a:lnTo>
                  <a:pt x="490" y="40"/>
                </a:lnTo>
                <a:lnTo>
                  <a:pt x="493" y="40"/>
                </a:lnTo>
                <a:lnTo>
                  <a:pt x="493" y="37"/>
                </a:lnTo>
                <a:lnTo>
                  <a:pt x="493" y="37"/>
                </a:lnTo>
                <a:lnTo>
                  <a:pt x="493" y="37"/>
                </a:lnTo>
                <a:lnTo>
                  <a:pt x="493" y="34"/>
                </a:lnTo>
                <a:lnTo>
                  <a:pt x="493" y="32"/>
                </a:lnTo>
                <a:lnTo>
                  <a:pt x="493" y="32"/>
                </a:lnTo>
                <a:lnTo>
                  <a:pt x="495" y="32"/>
                </a:lnTo>
                <a:lnTo>
                  <a:pt x="495" y="32"/>
                </a:lnTo>
                <a:lnTo>
                  <a:pt x="498" y="29"/>
                </a:lnTo>
                <a:lnTo>
                  <a:pt x="498" y="26"/>
                </a:lnTo>
                <a:lnTo>
                  <a:pt x="498" y="26"/>
                </a:lnTo>
                <a:lnTo>
                  <a:pt x="498" y="26"/>
                </a:lnTo>
                <a:lnTo>
                  <a:pt x="498" y="26"/>
                </a:lnTo>
                <a:lnTo>
                  <a:pt x="501" y="26"/>
                </a:lnTo>
                <a:lnTo>
                  <a:pt x="501" y="29"/>
                </a:lnTo>
                <a:lnTo>
                  <a:pt x="501" y="32"/>
                </a:lnTo>
                <a:lnTo>
                  <a:pt x="501" y="32"/>
                </a:lnTo>
                <a:lnTo>
                  <a:pt x="501" y="34"/>
                </a:lnTo>
                <a:lnTo>
                  <a:pt x="503" y="37"/>
                </a:lnTo>
                <a:lnTo>
                  <a:pt x="503" y="40"/>
                </a:lnTo>
                <a:lnTo>
                  <a:pt x="503" y="40"/>
                </a:lnTo>
                <a:lnTo>
                  <a:pt x="506" y="40"/>
                </a:lnTo>
                <a:lnTo>
                  <a:pt x="506" y="37"/>
                </a:lnTo>
                <a:lnTo>
                  <a:pt x="506" y="37"/>
                </a:lnTo>
                <a:lnTo>
                  <a:pt x="511" y="32"/>
                </a:lnTo>
                <a:lnTo>
                  <a:pt x="511" y="32"/>
                </a:lnTo>
                <a:lnTo>
                  <a:pt x="511" y="29"/>
                </a:lnTo>
                <a:lnTo>
                  <a:pt x="514" y="29"/>
                </a:lnTo>
                <a:lnTo>
                  <a:pt x="517" y="29"/>
                </a:lnTo>
                <a:lnTo>
                  <a:pt x="519" y="26"/>
                </a:lnTo>
                <a:lnTo>
                  <a:pt x="519" y="26"/>
                </a:lnTo>
                <a:lnTo>
                  <a:pt x="519" y="26"/>
                </a:lnTo>
                <a:lnTo>
                  <a:pt x="522" y="29"/>
                </a:lnTo>
                <a:lnTo>
                  <a:pt x="527" y="37"/>
                </a:lnTo>
                <a:lnTo>
                  <a:pt x="527" y="40"/>
                </a:lnTo>
                <a:lnTo>
                  <a:pt x="527" y="40"/>
                </a:lnTo>
                <a:lnTo>
                  <a:pt x="527" y="40"/>
                </a:lnTo>
                <a:lnTo>
                  <a:pt x="527" y="47"/>
                </a:lnTo>
                <a:lnTo>
                  <a:pt x="527" y="50"/>
                </a:lnTo>
                <a:lnTo>
                  <a:pt x="527" y="53"/>
                </a:lnTo>
                <a:lnTo>
                  <a:pt x="530" y="53"/>
                </a:lnTo>
                <a:lnTo>
                  <a:pt x="530" y="53"/>
                </a:lnTo>
                <a:lnTo>
                  <a:pt x="538" y="63"/>
                </a:lnTo>
                <a:lnTo>
                  <a:pt x="538" y="63"/>
                </a:lnTo>
                <a:lnTo>
                  <a:pt x="538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38" y="68"/>
                </a:lnTo>
                <a:lnTo>
                  <a:pt x="538" y="68"/>
                </a:lnTo>
                <a:lnTo>
                  <a:pt x="538" y="68"/>
                </a:lnTo>
                <a:lnTo>
                  <a:pt x="538" y="71"/>
                </a:lnTo>
                <a:lnTo>
                  <a:pt x="535" y="74"/>
                </a:lnTo>
                <a:lnTo>
                  <a:pt x="535" y="74"/>
                </a:lnTo>
                <a:lnTo>
                  <a:pt x="535" y="76"/>
                </a:lnTo>
                <a:lnTo>
                  <a:pt x="535" y="76"/>
                </a:lnTo>
                <a:lnTo>
                  <a:pt x="535" y="79"/>
                </a:lnTo>
                <a:lnTo>
                  <a:pt x="535" y="79"/>
                </a:lnTo>
                <a:lnTo>
                  <a:pt x="535" y="82"/>
                </a:lnTo>
                <a:lnTo>
                  <a:pt x="532" y="82"/>
                </a:lnTo>
                <a:lnTo>
                  <a:pt x="532" y="82"/>
                </a:lnTo>
                <a:lnTo>
                  <a:pt x="530" y="84"/>
                </a:lnTo>
                <a:lnTo>
                  <a:pt x="530" y="87"/>
                </a:lnTo>
                <a:lnTo>
                  <a:pt x="530" y="87"/>
                </a:lnTo>
                <a:lnTo>
                  <a:pt x="530" y="90"/>
                </a:lnTo>
                <a:lnTo>
                  <a:pt x="532" y="90"/>
                </a:lnTo>
                <a:lnTo>
                  <a:pt x="532" y="90"/>
                </a:lnTo>
                <a:lnTo>
                  <a:pt x="535" y="90"/>
                </a:lnTo>
                <a:lnTo>
                  <a:pt x="535" y="87"/>
                </a:lnTo>
                <a:lnTo>
                  <a:pt x="535" y="87"/>
                </a:lnTo>
                <a:lnTo>
                  <a:pt x="538" y="84"/>
                </a:lnTo>
                <a:lnTo>
                  <a:pt x="538" y="84"/>
                </a:lnTo>
                <a:lnTo>
                  <a:pt x="538" y="82"/>
                </a:lnTo>
                <a:lnTo>
                  <a:pt x="538" y="82"/>
                </a:lnTo>
                <a:lnTo>
                  <a:pt x="540" y="82"/>
                </a:lnTo>
                <a:lnTo>
                  <a:pt x="540" y="82"/>
                </a:lnTo>
                <a:lnTo>
                  <a:pt x="540" y="82"/>
                </a:lnTo>
                <a:lnTo>
                  <a:pt x="543" y="79"/>
                </a:lnTo>
                <a:lnTo>
                  <a:pt x="543" y="79"/>
                </a:lnTo>
                <a:lnTo>
                  <a:pt x="543" y="76"/>
                </a:lnTo>
                <a:lnTo>
                  <a:pt x="546" y="76"/>
                </a:lnTo>
                <a:lnTo>
                  <a:pt x="546" y="76"/>
                </a:lnTo>
                <a:lnTo>
                  <a:pt x="546" y="76"/>
                </a:lnTo>
                <a:lnTo>
                  <a:pt x="548" y="79"/>
                </a:lnTo>
                <a:lnTo>
                  <a:pt x="548" y="79"/>
                </a:lnTo>
                <a:lnTo>
                  <a:pt x="548" y="79"/>
                </a:lnTo>
                <a:lnTo>
                  <a:pt x="548" y="79"/>
                </a:lnTo>
                <a:lnTo>
                  <a:pt x="546" y="82"/>
                </a:lnTo>
                <a:lnTo>
                  <a:pt x="546" y="82"/>
                </a:lnTo>
                <a:lnTo>
                  <a:pt x="546" y="82"/>
                </a:lnTo>
                <a:lnTo>
                  <a:pt x="546" y="82"/>
                </a:lnTo>
                <a:lnTo>
                  <a:pt x="546" y="82"/>
                </a:lnTo>
                <a:lnTo>
                  <a:pt x="548" y="84"/>
                </a:lnTo>
                <a:lnTo>
                  <a:pt x="551" y="87"/>
                </a:lnTo>
                <a:lnTo>
                  <a:pt x="551" y="87"/>
                </a:lnTo>
                <a:lnTo>
                  <a:pt x="551" y="92"/>
                </a:lnTo>
                <a:lnTo>
                  <a:pt x="551" y="95"/>
                </a:lnTo>
                <a:lnTo>
                  <a:pt x="551" y="95"/>
                </a:lnTo>
                <a:lnTo>
                  <a:pt x="551" y="97"/>
                </a:lnTo>
                <a:lnTo>
                  <a:pt x="551" y="100"/>
                </a:lnTo>
                <a:lnTo>
                  <a:pt x="551" y="100"/>
                </a:lnTo>
                <a:lnTo>
                  <a:pt x="551" y="103"/>
                </a:lnTo>
                <a:lnTo>
                  <a:pt x="551" y="108"/>
                </a:lnTo>
                <a:lnTo>
                  <a:pt x="551" y="111"/>
                </a:lnTo>
                <a:lnTo>
                  <a:pt x="551" y="111"/>
                </a:lnTo>
                <a:lnTo>
                  <a:pt x="551" y="111"/>
                </a:lnTo>
                <a:lnTo>
                  <a:pt x="551" y="111"/>
                </a:lnTo>
                <a:lnTo>
                  <a:pt x="553" y="111"/>
                </a:lnTo>
                <a:lnTo>
                  <a:pt x="569" y="111"/>
                </a:lnTo>
                <a:lnTo>
                  <a:pt x="572" y="111"/>
                </a:lnTo>
                <a:lnTo>
                  <a:pt x="575" y="108"/>
                </a:lnTo>
                <a:lnTo>
                  <a:pt x="580" y="100"/>
                </a:lnTo>
                <a:lnTo>
                  <a:pt x="582" y="100"/>
                </a:lnTo>
                <a:lnTo>
                  <a:pt x="580" y="97"/>
                </a:lnTo>
                <a:lnTo>
                  <a:pt x="580" y="97"/>
                </a:lnTo>
                <a:lnTo>
                  <a:pt x="580" y="97"/>
                </a:lnTo>
                <a:lnTo>
                  <a:pt x="580" y="97"/>
                </a:lnTo>
                <a:lnTo>
                  <a:pt x="580" y="95"/>
                </a:lnTo>
                <a:lnTo>
                  <a:pt x="580" y="95"/>
                </a:lnTo>
                <a:lnTo>
                  <a:pt x="580" y="95"/>
                </a:lnTo>
                <a:lnTo>
                  <a:pt x="580" y="95"/>
                </a:lnTo>
                <a:lnTo>
                  <a:pt x="580" y="92"/>
                </a:lnTo>
                <a:lnTo>
                  <a:pt x="585" y="90"/>
                </a:lnTo>
                <a:lnTo>
                  <a:pt x="588" y="90"/>
                </a:lnTo>
                <a:lnTo>
                  <a:pt x="588" y="90"/>
                </a:lnTo>
                <a:lnTo>
                  <a:pt x="590" y="92"/>
                </a:lnTo>
                <a:lnTo>
                  <a:pt x="590" y="92"/>
                </a:lnTo>
                <a:lnTo>
                  <a:pt x="590" y="92"/>
                </a:lnTo>
                <a:lnTo>
                  <a:pt x="588" y="95"/>
                </a:lnTo>
                <a:lnTo>
                  <a:pt x="588" y="95"/>
                </a:lnTo>
                <a:lnTo>
                  <a:pt x="588" y="95"/>
                </a:lnTo>
                <a:lnTo>
                  <a:pt x="588" y="97"/>
                </a:lnTo>
                <a:lnTo>
                  <a:pt x="588" y="97"/>
                </a:lnTo>
                <a:lnTo>
                  <a:pt x="588" y="97"/>
                </a:lnTo>
                <a:lnTo>
                  <a:pt x="590" y="100"/>
                </a:lnTo>
                <a:lnTo>
                  <a:pt x="590" y="100"/>
                </a:lnTo>
                <a:lnTo>
                  <a:pt x="590" y="100"/>
                </a:lnTo>
                <a:lnTo>
                  <a:pt x="593" y="100"/>
                </a:lnTo>
                <a:lnTo>
                  <a:pt x="593" y="100"/>
                </a:lnTo>
                <a:lnTo>
                  <a:pt x="593" y="100"/>
                </a:lnTo>
                <a:lnTo>
                  <a:pt x="593" y="100"/>
                </a:lnTo>
                <a:lnTo>
                  <a:pt x="596" y="100"/>
                </a:lnTo>
                <a:lnTo>
                  <a:pt x="596" y="100"/>
                </a:lnTo>
                <a:lnTo>
                  <a:pt x="596" y="103"/>
                </a:lnTo>
                <a:lnTo>
                  <a:pt x="596" y="105"/>
                </a:lnTo>
                <a:lnTo>
                  <a:pt x="593" y="105"/>
                </a:lnTo>
                <a:lnTo>
                  <a:pt x="593" y="108"/>
                </a:lnTo>
                <a:lnTo>
                  <a:pt x="593" y="108"/>
                </a:lnTo>
                <a:lnTo>
                  <a:pt x="596" y="113"/>
                </a:lnTo>
                <a:lnTo>
                  <a:pt x="593" y="118"/>
                </a:lnTo>
                <a:lnTo>
                  <a:pt x="593" y="121"/>
                </a:lnTo>
                <a:lnTo>
                  <a:pt x="593" y="124"/>
                </a:lnTo>
                <a:lnTo>
                  <a:pt x="590" y="124"/>
                </a:lnTo>
                <a:lnTo>
                  <a:pt x="590" y="124"/>
                </a:lnTo>
                <a:lnTo>
                  <a:pt x="593" y="126"/>
                </a:lnTo>
                <a:lnTo>
                  <a:pt x="596" y="126"/>
                </a:lnTo>
                <a:lnTo>
                  <a:pt x="598" y="126"/>
                </a:lnTo>
                <a:lnTo>
                  <a:pt x="598" y="129"/>
                </a:lnTo>
                <a:lnTo>
                  <a:pt x="598" y="129"/>
                </a:lnTo>
                <a:lnTo>
                  <a:pt x="604" y="145"/>
                </a:lnTo>
                <a:lnTo>
                  <a:pt x="606" y="145"/>
                </a:lnTo>
                <a:lnTo>
                  <a:pt x="604" y="147"/>
                </a:lnTo>
                <a:lnTo>
                  <a:pt x="604" y="145"/>
                </a:lnTo>
                <a:lnTo>
                  <a:pt x="601" y="145"/>
                </a:lnTo>
                <a:lnTo>
                  <a:pt x="601" y="145"/>
                </a:lnTo>
                <a:lnTo>
                  <a:pt x="598" y="145"/>
                </a:lnTo>
                <a:lnTo>
                  <a:pt x="598" y="145"/>
                </a:lnTo>
                <a:lnTo>
                  <a:pt x="593" y="150"/>
                </a:lnTo>
                <a:lnTo>
                  <a:pt x="593" y="155"/>
                </a:lnTo>
                <a:lnTo>
                  <a:pt x="593" y="158"/>
                </a:lnTo>
                <a:lnTo>
                  <a:pt x="593" y="161"/>
                </a:lnTo>
                <a:lnTo>
                  <a:pt x="593" y="163"/>
                </a:lnTo>
                <a:lnTo>
                  <a:pt x="596" y="166"/>
                </a:lnTo>
                <a:lnTo>
                  <a:pt x="598" y="166"/>
                </a:lnTo>
                <a:lnTo>
                  <a:pt x="598" y="166"/>
                </a:lnTo>
                <a:lnTo>
                  <a:pt x="598" y="166"/>
                </a:lnTo>
                <a:lnTo>
                  <a:pt x="601" y="166"/>
                </a:lnTo>
                <a:lnTo>
                  <a:pt x="601" y="166"/>
                </a:lnTo>
                <a:lnTo>
                  <a:pt x="601" y="168"/>
                </a:lnTo>
                <a:lnTo>
                  <a:pt x="601" y="168"/>
                </a:lnTo>
                <a:lnTo>
                  <a:pt x="601" y="168"/>
                </a:lnTo>
                <a:lnTo>
                  <a:pt x="598" y="174"/>
                </a:lnTo>
                <a:lnTo>
                  <a:pt x="598" y="176"/>
                </a:lnTo>
                <a:lnTo>
                  <a:pt x="601" y="176"/>
                </a:lnTo>
                <a:lnTo>
                  <a:pt x="601" y="182"/>
                </a:lnTo>
                <a:lnTo>
                  <a:pt x="604" y="182"/>
                </a:lnTo>
                <a:lnTo>
                  <a:pt x="601" y="184"/>
                </a:lnTo>
                <a:lnTo>
                  <a:pt x="601" y="184"/>
                </a:lnTo>
                <a:lnTo>
                  <a:pt x="601" y="187"/>
                </a:lnTo>
                <a:lnTo>
                  <a:pt x="601" y="187"/>
                </a:lnTo>
                <a:lnTo>
                  <a:pt x="598" y="184"/>
                </a:lnTo>
                <a:lnTo>
                  <a:pt x="598" y="184"/>
                </a:lnTo>
                <a:lnTo>
                  <a:pt x="596" y="184"/>
                </a:lnTo>
                <a:lnTo>
                  <a:pt x="596" y="184"/>
                </a:lnTo>
                <a:lnTo>
                  <a:pt x="596" y="184"/>
                </a:lnTo>
                <a:lnTo>
                  <a:pt x="596" y="184"/>
                </a:lnTo>
                <a:lnTo>
                  <a:pt x="596" y="184"/>
                </a:lnTo>
                <a:lnTo>
                  <a:pt x="596" y="187"/>
                </a:lnTo>
                <a:lnTo>
                  <a:pt x="596" y="187"/>
                </a:lnTo>
                <a:lnTo>
                  <a:pt x="598" y="192"/>
                </a:lnTo>
                <a:lnTo>
                  <a:pt x="598" y="192"/>
                </a:lnTo>
                <a:lnTo>
                  <a:pt x="598" y="192"/>
                </a:lnTo>
                <a:lnTo>
                  <a:pt x="598" y="195"/>
                </a:lnTo>
                <a:lnTo>
                  <a:pt x="598" y="197"/>
                </a:lnTo>
                <a:lnTo>
                  <a:pt x="598" y="197"/>
                </a:lnTo>
                <a:lnTo>
                  <a:pt x="598" y="200"/>
                </a:lnTo>
                <a:lnTo>
                  <a:pt x="601" y="200"/>
                </a:lnTo>
                <a:lnTo>
                  <a:pt x="601" y="203"/>
                </a:lnTo>
                <a:lnTo>
                  <a:pt x="604" y="203"/>
                </a:lnTo>
                <a:lnTo>
                  <a:pt x="604" y="205"/>
                </a:lnTo>
                <a:lnTo>
                  <a:pt x="601" y="205"/>
                </a:lnTo>
                <a:lnTo>
                  <a:pt x="601" y="205"/>
                </a:lnTo>
                <a:lnTo>
                  <a:pt x="601" y="205"/>
                </a:lnTo>
                <a:lnTo>
                  <a:pt x="601" y="205"/>
                </a:lnTo>
                <a:lnTo>
                  <a:pt x="601" y="205"/>
                </a:lnTo>
                <a:lnTo>
                  <a:pt x="598" y="208"/>
                </a:lnTo>
                <a:lnTo>
                  <a:pt x="598" y="208"/>
                </a:lnTo>
                <a:lnTo>
                  <a:pt x="601" y="208"/>
                </a:lnTo>
                <a:lnTo>
                  <a:pt x="601" y="211"/>
                </a:lnTo>
                <a:lnTo>
                  <a:pt x="606" y="213"/>
                </a:lnTo>
                <a:lnTo>
                  <a:pt x="606" y="213"/>
                </a:lnTo>
                <a:lnTo>
                  <a:pt x="609" y="216"/>
                </a:lnTo>
                <a:lnTo>
                  <a:pt x="611" y="221"/>
                </a:lnTo>
                <a:lnTo>
                  <a:pt x="617" y="224"/>
                </a:lnTo>
                <a:lnTo>
                  <a:pt x="617" y="224"/>
                </a:lnTo>
                <a:lnTo>
                  <a:pt x="617" y="224"/>
                </a:lnTo>
                <a:lnTo>
                  <a:pt x="619" y="224"/>
                </a:lnTo>
                <a:lnTo>
                  <a:pt x="619" y="224"/>
                </a:lnTo>
                <a:lnTo>
                  <a:pt x="619" y="221"/>
                </a:lnTo>
                <a:lnTo>
                  <a:pt x="622" y="224"/>
                </a:lnTo>
                <a:lnTo>
                  <a:pt x="622" y="224"/>
                </a:lnTo>
                <a:lnTo>
                  <a:pt x="622" y="224"/>
                </a:lnTo>
                <a:lnTo>
                  <a:pt x="625" y="226"/>
                </a:lnTo>
                <a:lnTo>
                  <a:pt x="625" y="226"/>
                </a:lnTo>
                <a:lnTo>
                  <a:pt x="627" y="229"/>
                </a:lnTo>
                <a:lnTo>
                  <a:pt x="627" y="229"/>
                </a:lnTo>
                <a:lnTo>
                  <a:pt x="627" y="234"/>
                </a:lnTo>
                <a:lnTo>
                  <a:pt x="625" y="237"/>
                </a:lnTo>
                <a:lnTo>
                  <a:pt x="625" y="237"/>
                </a:lnTo>
                <a:lnTo>
                  <a:pt x="625" y="237"/>
                </a:lnTo>
                <a:lnTo>
                  <a:pt x="625" y="237"/>
                </a:lnTo>
                <a:lnTo>
                  <a:pt x="625" y="240"/>
                </a:lnTo>
                <a:lnTo>
                  <a:pt x="625" y="240"/>
                </a:lnTo>
                <a:lnTo>
                  <a:pt x="625" y="240"/>
                </a:lnTo>
                <a:lnTo>
                  <a:pt x="622" y="240"/>
                </a:lnTo>
                <a:lnTo>
                  <a:pt x="622" y="242"/>
                </a:lnTo>
                <a:lnTo>
                  <a:pt x="622" y="242"/>
                </a:lnTo>
                <a:lnTo>
                  <a:pt x="622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2"/>
                </a:lnTo>
                <a:lnTo>
                  <a:pt x="619" y="245"/>
                </a:lnTo>
                <a:lnTo>
                  <a:pt x="622" y="245"/>
                </a:lnTo>
                <a:lnTo>
                  <a:pt x="625" y="245"/>
                </a:lnTo>
                <a:lnTo>
                  <a:pt x="625" y="247"/>
                </a:lnTo>
                <a:lnTo>
                  <a:pt x="625" y="247"/>
                </a:lnTo>
                <a:lnTo>
                  <a:pt x="625" y="247"/>
                </a:lnTo>
                <a:lnTo>
                  <a:pt x="625" y="247"/>
                </a:lnTo>
                <a:lnTo>
                  <a:pt x="625" y="250"/>
                </a:lnTo>
                <a:lnTo>
                  <a:pt x="625" y="250"/>
                </a:lnTo>
                <a:lnTo>
                  <a:pt x="625" y="250"/>
                </a:lnTo>
                <a:lnTo>
                  <a:pt x="625" y="253"/>
                </a:lnTo>
                <a:lnTo>
                  <a:pt x="630" y="255"/>
                </a:lnTo>
                <a:lnTo>
                  <a:pt x="630" y="258"/>
                </a:lnTo>
                <a:lnTo>
                  <a:pt x="630" y="258"/>
                </a:lnTo>
                <a:lnTo>
                  <a:pt x="630" y="258"/>
                </a:lnTo>
                <a:lnTo>
                  <a:pt x="627" y="261"/>
                </a:lnTo>
                <a:lnTo>
                  <a:pt x="627" y="261"/>
                </a:lnTo>
                <a:lnTo>
                  <a:pt x="627" y="261"/>
                </a:lnTo>
                <a:lnTo>
                  <a:pt x="630" y="261"/>
                </a:lnTo>
                <a:lnTo>
                  <a:pt x="630" y="263"/>
                </a:lnTo>
                <a:lnTo>
                  <a:pt x="635" y="263"/>
                </a:lnTo>
                <a:lnTo>
                  <a:pt x="635" y="263"/>
                </a:lnTo>
                <a:lnTo>
                  <a:pt x="638" y="263"/>
                </a:lnTo>
                <a:lnTo>
                  <a:pt x="638" y="263"/>
                </a:lnTo>
                <a:lnTo>
                  <a:pt x="638" y="263"/>
                </a:lnTo>
                <a:lnTo>
                  <a:pt x="643" y="266"/>
                </a:lnTo>
                <a:lnTo>
                  <a:pt x="643" y="266"/>
                </a:lnTo>
                <a:lnTo>
                  <a:pt x="643" y="266"/>
                </a:lnTo>
                <a:lnTo>
                  <a:pt x="646" y="266"/>
                </a:lnTo>
                <a:lnTo>
                  <a:pt x="648" y="266"/>
                </a:lnTo>
                <a:lnTo>
                  <a:pt x="648" y="269"/>
                </a:lnTo>
                <a:lnTo>
                  <a:pt x="648" y="271"/>
                </a:lnTo>
                <a:lnTo>
                  <a:pt x="648" y="274"/>
                </a:lnTo>
                <a:lnTo>
                  <a:pt x="651" y="276"/>
                </a:lnTo>
                <a:lnTo>
                  <a:pt x="662" y="284"/>
                </a:lnTo>
                <a:lnTo>
                  <a:pt x="662" y="287"/>
                </a:lnTo>
                <a:lnTo>
                  <a:pt x="664" y="290"/>
                </a:lnTo>
                <a:lnTo>
                  <a:pt x="664" y="292"/>
                </a:lnTo>
                <a:lnTo>
                  <a:pt x="667" y="292"/>
                </a:lnTo>
                <a:lnTo>
                  <a:pt x="667" y="292"/>
                </a:lnTo>
                <a:lnTo>
                  <a:pt x="667" y="292"/>
                </a:lnTo>
                <a:lnTo>
                  <a:pt x="667" y="295"/>
                </a:lnTo>
                <a:lnTo>
                  <a:pt x="667" y="297"/>
                </a:lnTo>
                <a:lnTo>
                  <a:pt x="669" y="297"/>
                </a:lnTo>
                <a:lnTo>
                  <a:pt x="669" y="297"/>
                </a:lnTo>
                <a:lnTo>
                  <a:pt x="669" y="300"/>
                </a:lnTo>
                <a:lnTo>
                  <a:pt x="669" y="300"/>
                </a:lnTo>
                <a:lnTo>
                  <a:pt x="672" y="303"/>
                </a:lnTo>
                <a:lnTo>
                  <a:pt x="672" y="305"/>
                </a:lnTo>
                <a:lnTo>
                  <a:pt x="672" y="305"/>
                </a:lnTo>
                <a:lnTo>
                  <a:pt x="672" y="308"/>
                </a:lnTo>
                <a:lnTo>
                  <a:pt x="672" y="308"/>
                </a:lnTo>
                <a:lnTo>
                  <a:pt x="669" y="308"/>
                </a:lnTo>
                <a:lnTo>
                  <a:pt x="667" y="311"/>
                </a:lnTo>
                <a:lnTo>
                  <a:pt x="667" y="311"/>
                </a:lnTo>
                <a:lnTo>
                  <a:pt x="667" y="311"/>
                </a:lnTo>
                <a:lnTo>
                  <a:pt x="667" y="311"/>
                </a:lnTo>
                <a:lnTo>
                  <a:pt x="669" y="313"/>
                </a:lnTo>
                <a:lnTo>
                  <a:pt x="669" y="313"/>
                </a:lnTo>
                <a:lnTo>
                  <a:pt x="669" y="313"/>
                </a:lnTo>
                <a:lnTo>
                  <a:pt x="669" y="316"/>
                </a:lnTo>
                <a:lnTo>
                  <a:pt x="669" y="326"/>
                </a:lnTo>
                <a:lnTo>
                  <a:pt x="669" y="326"/>
                </a:lnTo>
                <a:lnTo>
                  <a:pt x="669" y="326"/>
                </a:lnTo>
                <a:lnTo>
                  <a:pt x="667" y="329"/>
                </a:lnTo>
                <a:lnTo>
                  <a:pt x="667" y="329"/>
                </a:lnTo>
                <a:lnTo>
                  <a:pt x="667" y="332"/>
                </a:lnTo>
                <a:lnTo>
                  <a:pt x="669" y="332"/>
                </a:lnTo>
                <a:lnTo>
                  <a:pt x="669" y="334"/>
                </a:lnTo>
                <a:lnTo>
                  <a:pt x="669" y="334"/>
                </a:lnTo>
                <a:lnTo>
                  <a:pt x="669" y="334"/>
                </a:lnTo>
                <a:lnTo>
                  <a:pt x="669" y="337"/>
                </a:lnTo>
                <a:lnTo>
                  <a:pt x="669" y="337"/>
                </a:lnTo>
                <a:lnTo>
                  <a:pt x="669" y="340"/>
                </a:lnTo>
                <a:lnTo>
                  <a:pt x="669" y="342"/>
                </a:lnTo>
                <a:lnTo>
                  <a:pt x="669" y="342"/>
                </a:lnTo>
                <a:lnTo>
                  <a:pt x="669" y="342"/>
                </a:lnTo>
                <a:lnTo>
                  <a:pt x="667" y="345"/>
                </a:lnTo>
                <a:lnTo>
                  <a:pt x="667" y="345"/>
                </a:lnTo>
                <a:lnTo>
                  <a:pt x="667" y="347"/>
                </a:lnTo>
                <a:lnTo>
                  <a:pt x="667" y="350"/>
                </a:lnTo>
                <a:lnTo>
                  <a:pt x="667" y="353"/>
                </a:lnTo>
                <a:lnTo>
                  <a:pt x="667" y="355"/>
                </a:lnTo>
                <a:lnTo>
                  <a:pt x="667" y="355"/>
                </a:lnTo>
                <a:lnTo>
                  <a:pt x="664" y="358"/>
                </a:lnTo>
                <a:lnTo>
                  <a:pt x="664" y="358"/>
                </a:lnTo>
                <a:lnTo>
                  <a:pt x="664" y="358"/>
                </a:lnTo>
                <a:lnTo>
                  <a:pt x="664" y="358"/>
                </a:lnTo>
                <a:lnTo>
                  <a:pt x="664" y="361"/>
                </a:lnTo>
                <a:lnTo>
                  <a:pt x="664" y="361"/>
                </a:lnTo>
                <a:lnTo>
                  <a:pt x="664" y="363"/>
                </a:lnTo>
                <a:lnTo>
                  <a:pt x="664" y="363"/>
                </a:lnTo>
                <a:lnTo>
                  <a:pt x="664" y="363"/>
                </a:lnTo>
                <a:lnTo>
                  <a:pt x="664" y="366"/>
                </a:lnTo>
                <a:lnTo>
                  <a:pt x="667" y="366"/>
                </a:lnTo>
                <a:lnTo>
                  <a:pt x="672" y="369"/>
                </a:lnTo>
                <a:lnTo>
                  <a:pt x="672" y="369"/>
                </a:lnTo>
                <a:lnTo>
                  <a:pt x="672" y="369"/>
                </a:lnTo>
                <a:lnTo>
                  <a:pt x="672" y="369"/>
                </a:lnTo>
                <a:lnTo>
                  <a:pt x="675" y="371"/>
                </a:lnTo>
                <a:lnTo>
                  <a:pt x="675" y="374"/>
                </a:lnTo>
                <a:lnTo>
                  <a:pt x="677" y="382"/>
                </a:lnTo>
                <a:lnTo>
                  <a:pt x="669" y="390"/>
                </a:lnTo>
                <a:lnTo>
                  <a:pt x="667" y="392"/>
                </a:lnTo>
                <a:lnTo>
                  <a:pt x="664" y="392"/>
                </a:lnTo>
                <a:lnTo>
                  <a:pt x="664" y="392"/>
                </a:lnTo>
                <a:lnTo>
                  <a:pt x="664" y="392"/>
                </a:lnTo>
                <a:lnTo>
                  <a:pt x="664" y="390"/>
                </a:lnTo>
                <a:lnTo>
                  <a:pt x="664" y="390"/>
                </a:lnTo>
                <a:lnTo>
                  <a:pt x="664" y="390"/>
                </a:lnTo>
                <a:lnTo>
                  <a:pt x="664" y="390"/>
                </a:lnTo>
                <a:lnTo>
                  <a:pt x="664" y="387"/>
                </a:lnTo>
                <a:lnTo>
                  <a:pt x="667" y="384"/>
                </a:lnTo>
                <a:lnTo>
                  <a:pt x="667" y="384"/>
                </a:lnTo>
                <a:lnTo>
                  <a:pt x="664" y="384"/>
                </a:lnTo>
                <a:lnTo>
                  <a:pt x="667" y="382"/>
                </a:lnTo>
                <a:lnTo>
                  <a:pt x="667" y="382"/>
                </a:lnTo>
                <a:lnTo>
                  <a:pt x="667" y="382"/>
                </a:lnTo>
                <a:lnTo>
                  <a:pt x="667" y="382"/>
                </a:lnTo>
                <a:lnTo>
                  <a:pt x="667" y="382"/>
                </a:lnTo>
                <a:lnTo>
                  <a:pt x="667" y="379"/>
                </a:lnTo>
                <a:lnTo>
                  <a:pt x="664" y="379"/>
                </a:lnTo>
                <a:lnTo>
                  <a:pt x="664" y="379"/>
                </a:lnTo>
                <a:lnTo>
                  <a:pt x="662" y="382"/>
                </a:lnTo>
                <a:lnTo>
                  <a:pt x="651" y="392"/>
                </a:lnTo>
                <a:lnTo>
                  <a:pt x="651" y="392"/>
                </a:lnTo>
                <a:lnTo>
                  <a:pt x="651" y="392"/>
                </a:lnTo>
                <a:lnTo>
                  <a:pt x="651" y="392"/>
                </a:lnTo>
                <a:lnTo>
                  <a:pt x="651" y="392"/>
                </a:lnTo>
                <a:lnTo>
                  <a:pt x="648" y="390"/>
                </a:lnTo>
                <a:lnTo>
                  <a:pt x="646" y="387"/>
                </a:lnTo>
                <a:lnTo>
                  <a:pt x="646" y="384"/>
                </a:lnTo>
                <a:lnTo>
                  <a:pt x="646" y="384"/>
                </a:lnTo>
                <a:lnTo>
                  <a:pt x="640" y="384"/>
                </a:lnTo>
                <a:lnTo>
                  <a:pt x="638" y="384"/>
                </a:lnTo>
                <a:lnTo>
                  <a:pt x="638" y="384"/>
                </a:lnTo>
                <a:lnTo>
                  <a:pt x="638" y="384"/>
                </a:lnTo>
                <a:lnTo>
                  <a:pt x="635" y="382"/>
                </a:lnTo>
                <a:lnTo>
                  <a:pt x="633" y="379"/>
                </a:lnTo>
                <a:lnTo>
                  <a:pt x="633" y="379"/>
                </a:lnTo>
                <a:lnTo>
                  <a:pt x="633" y="382"/>
                </a:lnTo>
                <a:lnTo>
                  <a:pt x="630" y="384"/>
                </a:lnTo>
                <a:lnTo>
                  <a:pt x="627" y="387"/>
                </a:lnTo>
                <a:lnTo>
                  <a:pt x="627" y="387"/>
                </a:lnTo>
                <a:lnTo>
                  <a:pt x="627" y="387"/>
                </a:lnTo>
                <a:lnTo>
                  <a:pt x="627" y="392"/>
                </a:lnTo>
                <a:lnTo>
                  <a:pt x="627" y="395"/>
                </a:lnTo>
                <a:lnTo>
                  <a:pt x="630" y="395"/>
                </a:lnTo>
                <a:lnTo>
                  <a:pt x="630" y="397"/>
                </a:lnTo>
                <a:lnTo>
                  <a:pt x="630" y="397"/>
                </a:lnTo>
                <a:lnTo>
                  <a:pt x="630" y="397"/>
                </a:lnTo>
                <a:lnTo>
                  <a:pt x="630" y="400"/>
                </a:lnTo>
                <a:lnTo>
                  <a:pt x="633" y="400"/>
                </a:lnTo>
                <a:lnTo>
                  <a:pt x="633" y="400"/>
                </a:lnTo>
                <a:lnTo>
                  <a:pt x="633" y="400"/>
                </a:lnTo>
                <a:lnTo>
                  <a:pt x="635" y="400"/>
                </a:lnTo>
                <a:lnTo>
                  <a:pt x="635" y="403"/>
                </a:lnTo>
                <a:lnTo>
                  <a:pt x="635" y="403"/>
                </a:lnTo>
                <a:lnTo>
                  <a:pt x="638" y="405"/>
                </a:lnTo>
                <a:lnTo>
                  <a:pt x="638" y="405"/>
                </a:lnTo>
                <a:lnTo>
                  <a:pt x="640" y="405"/>
                </a:lnTo>
                <a:lnTo>
                  <a:pt x="640" y="408"/>
                </a:lnTo>
                <a:lnTo>
                  <a:pt x="640" y="408"/>
                </a:lnTo>
                <a:lnTo>
                  <a:pt x="643" y="408"/>
                </a:lnTo>
                <a:lnTo>
                  <a:pt x="643" y="411"/>
                </a:lnTo>
                <a:lnTo>
                  <a:pt x="640" y="411"/>
                </a:lnTo>
                <a:lnTo>
                  <a:pt x="640" y="411"/>
                </a:lnTo>
                <a:lnTo>
                  <a:pt x="638" y="413"/>
                </a:lnTo>
                <a:lnTo>
                  <a:pt x="638" y="413"/>
                </a:lnTo>
                <a:lnTo>
                  <a:pt x="638" y="413"/>
                </a:lnTo>
                <a:lnTo>
                  <a:pt x="638" y="413"/>
                </a:lnTo>
                <a:lnTo>
                  <a:pt x="638" y="416"/>
                </a:lnTo>
                <a:lnTo>
                  <a:pt x="638" y="416"/>
                </a:lnTo>
                <a:lnTo>
                  <a:pt x="638" y="416"/>
                </a:lnTo>
                <a:lnTo>
                  <a:pt x="638" y="419"/>
                </a:lnTo>
                <a:lnTo>
                  <a:pt x="638" y="421"/>
                </a:lnTo>
                <a:lnTo>
                  <a:pt x="640" y="421"/>
                </a:lnTo>
                <a:lnTo>
                  <a:pt x="640" y="424"/>
                </a:lnTo>
                <a:lnTo>
                  <a:pt x="640" y="424"/>
                </a:lnTo>
                <a:lnTo>
                  <a:pt x="640" y="426"/>
                </a:lnTo>
                <a:lnTo>
                  <a:pt x="640" y="429"/>
                </a:lnTo>
                <a:lnTo>
                  <a:pt x="638" y="434"/>
                </a:lnTo>
                <a:lnTo>
                  <a:pt x="638" y="437"/>
                </a:lnTo>
                <a:lnTo>
                  <a:pt x="638" y="437"/>
                </a:lnTo>
                <a:lnTo>
                  <a:pt x="638" y="437"/>
                </a:lnTo>
                <a:lnTo>
                  <a:pt x="638" y="437"/>
                </a:lnTo>
                <a:lnTo>
                  <a:pt x="638" y="440"/>
                </a:lnTo>
                <a:lnTo>
                  <a:pt x="638" y="440"/>
                </a:lnTo>
                <a:lnTo>
                  <a:pt x="638" y="440"/>
                </a:lnTo>
                <a:lnTo>
                  <a:pt x="638" y="440"/>
                </a:lnTo>
                <a:lnTo>
                  <a:pt x="630" y="440"/>
                </a:lnTo>
                <a:lnTo>
                  <a:pt x="627" y="440"/>
                </a:lnTo>
                <a:lnTo>
                  <a:pt x="627" y="440"/>
                </a:lnTo>
                <a:lnTo>
                  <a:pt x="625" y="442"/>
                </a:lnTo>
                <a:lnTo>
                  <a:pt x="625" y="442"/>
                </a:lnTo>
                <a:lnTo>
                  <a:pt x="625" y="445"/>
                </a:lnTo>
                <a:lnTo>
                  <a:pt x="625" y="445"/>
                </a:lnTo>
                <a:lnTo>
                  <a:pt x="622" y="447"/>
                </a:lnTo>
                <a:lnTo>
                  <a:pt x="601" y="461"/>
                </a:lnTo>
                <a:lnTo>
                  <a:pt x="601" y="461"/>
                </a:lnTo>
                <a:lnTo>
                  <a:pt x="598" y="461"/>
                </a:lnTo>
                <a:lnTo>
                  <a:pt x="598" y="461"/>
                </a:lnTo>
                <a:lnTo>
                  <a:pt x="598" y="461"/>
                </a:lnTo>
                <a:lnTo>
                  <a:pt x="598" y="461"/>
                </a:lnTo>
                <a:lnTo>
                  <a:pt x="598" y="458"/>
                </a:lnTo>
                <a:lnTo>
                  <a:pt x="598" y="458"/>
                </a:lnTo>
                <a:lnTo>
                  <a:pt x="598" y="455"/>
                </a:lnTo>
                <a:lnTo>
                  <a:pt x="598" y="455"/>
                </a:lnTo>
                <a:lnTo>
                  <a:pt x="598" y="455"/>
                </a:lnTo>
                <a:lnTo>
                  <a:pt x="596" y="455"/>
                </a:lnTo>
                <a:lnTo>
                  <a:pt x="596" y="455"/>
                </a:lnTo>
                <a:lnTo>
                  <a:pt x="596" y="453"/>
                </a:lnTo>
                <a:lnTo>
                  <a:pt x="596" y="453"/>
                </a:lnTo>
                <a:lnTo>
                  <a:pt x="593" y="455"/>
                </a:lnTo>
                <a:lnTo>
                  <a:pt x="590" y="455"/>
                </a:lnTo>
                <a:lnTo>
                  <a:pt x="588" y="458"/>
                </a:lnTo>
                <a:lnTo>
                  <a:pt x="588" y="458"/>
                </a:lnTo>
                <a:lnTo>
                  <a:pt x="585" y="458"/>
                </a:lnTo>
                <a:lnTo>
                  <a:pt x="582" y="458"/>
                </a:lnTo>
                <a:lnTo>
                  <a:pt x="580" y="461"/>
                </a:lnTo>
                <a:lnTo>
                  <a:pt x="580" y="461"/>
                </a:lnTo>
                <a:lnTo>
                  <a:pt x="577" y="463"/>
                </a:lnTo>
                <a:lnTo>
                  <a:pt x="577" y="463"/>
                </a:lnTo>
                <a:lnTo>
                  <a:pt x="575" y="466"/>
                </a:lnTo>
                <a:lnTo>
                  <a:pt x="575" y="469"/>
                </a:lnTo>
                <a:lnTo>
                  <a:pt x="575" y="469"/>
                </a:lnTo>
                <a:lnTo>
                  <a:pt x="577" y="471"/>
                </a:lnTo>
                <a:lnTo>
                  <a:pt x="575" y="474"/>
                </a:lnTo>
                <a:lnTo>
                  <a:pt x="561" y="490"/>
                </a:lnTo>
                <a:lnTo>
                  <a:pt x="564" y="495"/>
                </a:lnTo>
                <a:lnTo>
                  <a:pt x="564" y="495"/>
                </a:lnTo>
                <a:lnTo>
                  <a:pt x="567" y="495"/>
                </a:lnTo>
                <a:lnTo>
                  <a:pt x="567" y="495"/>
                </a:lnTo>
                <a:lnTo>
                  <a:pt x="567" y="495"/>
                </a:lnTo>
                <a:lnTo>
                  <a:pt x="567" y="495"/>
                </a:lnTo>
                <a:lnTo>
                  <a:pt x="567" y="495"/>
                </a:lnTo>
                <a:lnTo>
                  <a:pt x="567" y="495"/>
                </a:lnTo>
                <a:lnTo>
                  <a:pt x="572" y="505"/>
                </a:lnTo>
                <a:lnTo>
                  <a:pt x="575" y="511"/>
                </a:lnTo>
                <a:lnTo>
                  <a:pt x="577" y="513"/>
                </a:lnTo>
                <a:lnTo>
                  <a:pt x="577" y="516"/>
                </a:lnTo>
                <a:lnTo>
                  <a:pt x="582" y="529"/>
                </a:lnTo>
                <a:lnTo>
                  <a:pt x="590" y="569"/>
                </a:lnTo>
                <a:lnTo>
                  <a:pt x="596" y="584"/>
                </a:lnTo>
                <a:lnTo>
                  <a:pt x="598" y="587"/>
                </a:lnTo>
                <a:lnTo>
                  <a:pt x="598" y="592"/>
                </a:lnTo>
                <a:lnTo>
                  <a:pt x="598" y="600"/>
                </a:lnTo>
                <a:lnTo>
                  <a:pt x="596" y="608"/>
                </a:lnTo>
                <a:lnTo>
                  <a:pt x="588" y="626"/>
                </a:lnTo>
                <a:lnTo>
                  <a:pt x="588" y="629"/>
                </a:lnTo>
                <a:lnTo>
                  <a:pt x="588" y="629"/>
                </a:lnTo>
                <a:lnTo>
                  <a:pt x="585" y="629"/>
                </a:lnTo>
                <a:lnTo>
                  <a:pt x="585" y="629"/>
                </a:lnTo>
                <a:lnTo>
                  <a:pt x="585" y="632"/>
                </a:lnTo>
                <a:lnTo>
                  <a:pt x="585" y="634"/>
                </a:lnTo>
                <a:lnTo>
                  <a:pt x="588" y="637"/>
                </a:lnTo>
                <a:lnTo>
                  <a:pt x="588" y="637"/>
                </a:lnTo>
                <a:lnTo>
                  <a:pt x="590" y="642"/>
                </a:lnTo>
                <a:lnTo>
                  <a:pt x="590" y="642"/>
                </a:lnTo>
                <a:lnTo>
                  <a:pt x="590" y="650"/>
                </a:lnTo>
                <a:lnTo>
                  <a:pt x="590" y="653"/>
                </a:lnTo>
                <a:lnTo>
                  <a:pt x="590" y="655"/>
                </a:lnTo>
                <a:lnTo>
                  <a:pt x="590" y="655"/>
                </a:lnTo>
                <a:lnTo>
                  <a:pt x="588" y="658"/>
                </a:lnTo>
                <a:lnTo>
                  <a:pt x="588" y="661"/>
                </a:lnTo>
                <a:lnTo>
                  <a:pt x="588" y="663"/>
                </a:lnTo>
                <a:lnTo>
                  <a:pt x="588" y="663"/>
                </a:lnTo>
                <a:lnTo>
                  <a:pt x="588" y="663"/>
                </a:lnTo>
                <a:lnTo>
                  <a:pt x="588" y="663"/>
                </a:lnTo>
                <a:lnTo>
                  <a:pt x="588" y="663"/>
                </a:lnTo>
                <a:lnTo>
                  <a:pt x="585" y="666"/>
                </a:lnTo>
                <a:lnTo>
                  <a:pt x="585" y="666"/>
                </a:lnTo>
                <a:lnTo>
                  <a:pt x="585" y="666"/>
                </a:lnTo>
                <a:lnTo>
                  <a:pt x="585" y="666"/>
                </a:lnTo>
                <a:lnTo>
                  <a:pt x="588" y="666"/>
                </a:lnTo>
                <a:lnTo>
                  <a:pt x="588" y="666"/>
                </a:lnTo>
                <a:lnTo>
                  <a:pt x="588" y="666"/>
                </a:lnTo>
                <a:lnTo>
                  <a:pt x="588" y="666"/>
                </a:lnTo>
                <a:lnTo>
                  <a:pt x="588" y="666"/>
                </a:lnTo>
                <a:lnTo>
                  <a:pt x="588" y="666"/>
                </a:lnTo>
                <a:lnTo>
                  <a:pt x="590" y="666"/>
                </a:lnTo>
                <a:lnTo>
                  <a:pt x="590" y="669"/>
                </a:lnTo>
                <a:lnTo>
                  <a:pt x="590" y="669"/>
                </a:lnTo>
                <a:lnTo>
                  <a:pt x="590" y="671"/>
                </a:lnTo>
                <a:lnTo>
                  <a:pt x="596" y="682"/>
                </a:lnTo>
                <a:lnTo>
                  <a:pt x="593" y="682"/>
                </a:lnTo>
                <a:lnTo>
                  <a:pt x="593" y="682"/>
                </a:lnTo>
                <a:lnTo>
                  <a:pt x="593" y="682"/>
                </a:lnTo>
                <a:lnTo>
                  <a:pt x="593" y="684"/>
                </a:lnTo>
                <a:lnTo>
                  <a:pt x="593" y="684"/>
                </a:lnTo>
                <a:lnTo>
                  <a:pt x="593" y="684"/>
                </a:lnTo>
                <a:lnTo>
                  <a:pt x="590" y="687"/>
                </a:lnTo>
                <a:lnTo>
                  <a:pt x="590" y="687"/>
                </a:lnTo>
                <a:lnTo>
                  <a:pt x="588" y="687"/>
                </a:lnTo>
                <a:lnTo>
                  <a:pt x="585" y="687"/>
                </a:lnTo>
                <a:lnTo>
                  <a:pt x="585" y="687"/>
                </a:lnTo>
                <a:lnTo>
                  <a:pt x="585" y="687"/>
                </a:lnTo>
                <a:lnTo>
                  <a:pt x="585" y="690"/>
                </a:lnTo>
                <a:lnTo>
                  <a:pt x="585" y="692"/>
                </a:lnTo>
                <a:lnTo>
                  <a:pt x="585" y="692"/>
                </a:lnTo>
                <a:lnTo>
                  <a:pt x="585" y="692"/>
                </a:lnTo>
                <a:lnTo>
                  <a:pt x="588" y="695"/>
                </a:lnTo>
                <a:lnTo>
                  <a:pt x="588" y="695"/>
                </a:lnTo>
                <a:lnTo>
                  <a:pt x="588" y="698"/>
                </a:lnTo>
                <a:lnTo>
                  <a:pt x="588" y="698"/>
                </a:lnTo>
                <a:lnTo>
                  <a:pt x="590" y="698"/>
                </a:lnTo>
                <a:lnTo>
                  <a:pt x="590" y="698"/>
                </a:lnTo>
                <a:lnTo>
                  <a:pt x="593" y="698"/>
                </a:lnTo>
                <a:lnTo>
                  <a:pt x="593" y="700"/>
                </a:lnTo>
                <a:lnTo>
                  <a:pt x="593" y="700"/>
                </a:lnTo>
                <a:lnTo>
                  <a:pt x="593" y="703"/>
                </a:lnTo>
                <a:lnTo>
                  <a:pt x="593" y="711"/>
                </a:lnTo>
                <a:lnTo>
                  <a:pt x="593" y="719"/>
                </a:lnTo>
                <a:lnTo>
                  <a:pt x="596" y="721"/>
                </a:lnTo>
                <a:lnTo>
                  <a:pt x="596" y="724"/>
                </a:lnTo>
                <a:lnTo>
                  <a:pt x="596" y="724"/>
                </a:lnTo>
                <a:lnTo>
                  <a:pt x="596" y="726"/>
                </a:lnTo>
                <a:lnTo>
                  <a:pt x="596" y="726"/>
                </a:lnTo>
                <a:lnTo>
                  <a:pt x="596" y="729"/>
                </a:lnTo>
                <a:lnTo>
                  <a:pt x="596" y="729"/>
                </a:lnTo>
                <a:lnTo>
                  <a:pt x="593" y="729"/>
                </a:lnTo>
                <a:lnTo>
                  <a:pt x="593" y="729"/>
                </a:lnTo>
                <a:lnTo>
                  <a:pt x="590" y="729"/>
                </a:lnTo>
                <a:lnTo>
                  <a:pt x="588" y="729"/>
                </a:lnTo>
                <a:lnTo>
                  <a:pt x="588" y="729"/>
                </a:lnTo>
                <a:lnTo>
                  <a:pt x="588" y="729"/>
                </a:lnTo>
                <a:lnTo>
                  <a:pt x="585" y="729"/>
                </a:lnTo>
                <a:lnTo>
                  <a:pt x="585" y="732"/>
                </a:lnTo>
                <a:lnTo>
                  <a:pt x="585" y="734"/>
                </a:lnTo>
                <a:lnTo>
                  <a:pt x="582" y="737"/>
                </a:lnTo>
                <a:lnTo>
                  <a:pt x="582" y="734"/>
                </a:lnTo>
                <a:lnTo>
                  <a:pt x="580" y="734"/>
                </a:lnTo>
                <a:lnTo>
                  <a:pt x="580" y="729"/>
                </a:lnTo>
                <a:lnTo>
                  <a:pt x="580" y="729"/>
                </a:lnTo>
                <a:lnTo>
                  <a:pt x="577" y="729"/>
                </a:lnTo>
                <a:lnTo>
                  <a:pt x="577" y="729"/>
                </a:lnTo>
                <a:lnTo>
                  <a:pt x="575" y="729"/>
                </a:lnTo>
                <a:lnTo>
                  <a:pt x="569" y="729"/>
                </a:lnTo>
                <a:lnTo>
                  <a:pt x="564" y="732"/>
                </a:lnTo>
                <a:lnTo>
                  <a:pt x="559" y="734"/>
                </a:lnTo>
                <a:lnTo>
                  <a:pt x="556" y="734"/>
                </a:lnTo>
                <a:lnTo>
                  <a:pt x="551" y="734"/>
                </a:lnTo>
                <a:lnTo>
                  <a:pt x="546" y="734"/>
                </a:lnTo>
                <a:lnTo>
                  <a:pt x="538" y="729"/>
                </a:lnTo>
                <a:lnTo>
                  <a:pt x="535" y="729"/>
                </a:lnTo>
                <a:lnTo>
                  <a:pt x="532" y="732"/>
                </a:lnTo>
                <a:lnTo>
                  <a:pt x="527" y="732"/>
                </a:lnTo>
                <a:lnTo>
                  <a:pt x="511" y="748"/>
                </a:lnTo>
                <a:lnTo>
                  <a:pt x="501" y="753"/>
                </a:lnTo>
                <a:lnTo>
                  <a:pt x="495" y="750"/>
                </a:lnTo>
                <a:lnTo>
                  <a:pt x="493" y="750"/>
                </a:lnTo>
                <a:lnTo>
                  <a:pt x="490" y="753"/>
                </a:lnTo>
                <a:lnTo>
                  <a:pt x="488" y="755"/>
                </a:lnTo>
                <a:lnTo>
                  <a:pt x="488" y="755"/>
                </a:lnTo>
                <a:lnTo>
                  <a:pt x="488" y="755"/>
                </a:lnTo>
                <a:lnTo>
                  <a:pt x="488" y="755"/>
                </a:lnTo>
                <a:lnTo>
                  <a:pt x="485" y="758"/>
                </a:lnTo>
                <a:lnTo>
                  <a:pt x="480" y="758"/>
                </a:lnTo>
                <a:lnTo>
                  <a:pt x="477" y="758"/>
                </a:lnTo>
                <a:lnTo>
                  <a:pt x="477" y="758"/>
                </a:lnTo>
                <a:lnTo>
                  <a:pt x="474" y="763"/>
                </a:lnTo>
                <a:lnTo>
                  <a:pt x="464" y="776"/>
                </a:lnTo>
                <a:lnTo>
                  <a:pt x="464" y="776"/>
                </a:lnTo>
                <a:lnTo>
                  <a:pt x="464" y="776"/>
                </a:lnTo>
                <a:lnTo>
                  <a:pt x="464" y="776"/>
                </a:lnTo>
                <a:lnTo>
                  <a:pt x="401" y="737"/>
                </a:lnTo>
                <a:lnTo>
                  <a:pt x="393" y="737"/>
                </a:lnTo>
                <a:lnTo>
                  <a:pt x="382" y="737"/>
                </a:lnTo>
                <a:lnTo>
                  <a:pt x="380" y="732"/>
                </a:lnTo>
                <a:lnTo>
                  <a:pt x="366" y="732"/>
                </a:lnTo>
                <a:lnTo>
                  <a:pt x="343" y="729"/>
                </a:lnTo>
                <a:lnTo>
                  <a:pt x="337" y="729"/>
                </a:lnTo>
                <a:lnTo>
                  <a:pt x="335" y="734"/>
                </a:lnTo>
                <a:lnTo>
                  <a:pt x="327" y="737"/>
                </a:lnTo>
                <a:lnTo>
                  <a:pt x="316" y="737"/>
                </a:lnTo>
                <a:lnTo>
                  <a:pt x="311" y="737"/>
                </a:lnTo>
                <a:lnTo>
                  <a:pt x="306" y="732"/>
                </a:lnTo>
                <a:lnTo>
                  <a:pt x="300" y="726"/>
                </a:lnTo>
                <a:lnTo>
                  <a:pt x="300" y="726"/>
                </a:lnTo>
                <a:lnTo>
                  <a:pt x="300" y="726"/>
                </a:lnTo>
                <a:lnTo>
                  <a:pt x="306" y="724"/>
                </a:lnTo>
                <a:lnTo>
                  <a:pt x="306" y="724"/>
                </a:lnTo>
                <a:lnTo>
                  <a:pt x="300" y="719"/>
                </a:lnTo>
                <a:lnTo>
                  <a:pt x="293" y="713"/>
                </a:lnTo>
                <a:lnTo>
                  <a:pt x="287" y="713"/>
                </a:lnTo>
                <a:lnTo>
                  <a:pt x="285" y="721"/>
                </a:lnTo>
                <a:lnTo>
                  <a:pt x="285" y="721"/>
                </a:lnTo>
                <a:lnTo>
                  <a:pt x="285" y="724"/>
                </a:lnTo>
                <a:lnTo>
                  <a:pt x="285" y="724"/>
                </a:lnTo>
                <a:lnTo>
                  <a:pt x="274" y="724"/>
                </a:lnTo>
                <a:lnTo>
                  <a:pt x="274" y="721"/>
                </a:lnTo>
                <a:lnTo>
                  <a:pt x="274" y="719"/>
                </a:lnTo>
                <a:lnTo>
                  <a:pt x="271" y="716"/>
                </a:lnTo>
                <a:lnTo>
                  <a:pt x="269" y="713"/>
                </a:lnTo>
                <a:lnTo>
                  <a:pt x="269" y="713"/>
                </a:lnTo>
                <a:lnTo>
                  <a:pt x="271" y="711"/>
                </a:lnTo>
                <a:lnTo>
                  <a:pt x="274" y="705"/>
                </a:lnTo>
                <a:lnTo>
                  <a:pt x="274" y="705"/>
                </a:lnTo>
                <a:lnTo>
                  <a:pt x="274" y="705"/>
                </a:lnTo>
                <a:lnTo>
                  <a:pt x="274" y="703"/>
                </a:lnTo>
                <a:lnTo>
                  <a:pt x="271" y="700"/>
                </a:lnTo>
                <a:lnTo>
                  <a:pt x="269" y="703"/>
                </a:lnTo>
                <a:lnTo>
                  <a:pt x="266" y="700"/>
                </a:lnTo>
                <a:lnTo>
                  <a:pt x="264" y="698"/>
                </a:lnTo>
                <a:lnTo>
                  <a:pt x="264" y="695"/>
                </a:lnTo>
                <a:lnTo>
                  <a:pt x="261" y="692"/>
                </a:lnTo>
                <a:lnTo>
                  <a:pt x="258" y="690"/>
                </a:lnTo>
                <a:lnTo>
                  <a:pt x="256" y="692"/>
                </a:lnTo>
                <a:lnTo>
                  <a:pt x="253" y="700"/>
                </a:lnTo>
                <a:lnTo>
                  <a:pt x="250" y="703"/>
                </a:lnTo>
                <a:lnTo>
                  <a:pt x="248" y="700"/>
                </a:lnTo>
                <a:lnTo>
                  <a:pt x="248" y="695"/>
                </a:lnTo>
                <a:lnTo>
                  <a:pt x="248" y="692"/>
                </a:lnTo>
                <a:lnTo>
                  <a:pt x="248" y="690"/>
                </a:lnTo>
                <a:lnTo>
                  <a:pt x="243" y="687"/>
                </a:lnTo>
                <a:lnTo>
                  <a:pt x="237" y="687"/>
                </a:lnTo>
                <a:lnTo>
                  <a:pt x="235" y="690"/>
                </a:lnTo>
                <a:lnTo>
                  <a:pt x="235" y="690"/>
                </a:lnTo>
                <a:lnTo>
                  <a:pt x="237" y="695"/>
                </a:lnTo>
                <a:lnTo>
                  <a:pt x="237" y="695"/>
                </a:lnTo>
                <a:lnTo>
                  <a:pt x="232" y="695"/>
                </a:lnTo>
                <a:lnTo>
                  <a:pt x="221" y="698"/>
                </a:lnTo>
                <a:lnTo>
                  <a:pt x="219" y="698"/>
                </a:lnTo>
                <a:lnTo>
                  <a:pt x="216" y="700"/>
                </a:lnTo>
                <a:lnTo>
                  <a:pt x="214" y="705"/>
                </a:lnTo>
                <a:lnTo>
                  <a:pt x="211" y="705"/>
                </a:lnTo>
                <a:lnTo>
                  <a:pt x="211" y="713"/>
                </a:lnTo>
                <a:lnTo>
                  <a:pt x="208" y="716"/>
                </a:lnTo>
                <a:lnTo>
                  <a:pt x="203" y="719"/>
                </a:lnTo>
                <a:lnTo>
                  <a:pt x="200" y="721"/>
                </a:lnTo>
                <a:lnTo>
                  <a:pt x="200" y="724"/>
                </a:lnTo>
                <a:lnTo>
                  <a:pt x="200" y="724"/>
                </a:lnTo>
                <a:lnTo>
                  <a:pt x="200" y="726"/>
                </a:lnTo>
                <a:lnTo>
                  <a:pt x="200" y="729"/>
                </a:lnTo>
                <a:lnTo>
                  <a:pt x="200" y="729"/>
                </a:lnTo>
                <a:lnTo>
                  <a:pt x="200" y="732"/>
                </a:lnTo>
                <a:lnTo>
                  <a:pt x="200" y="732"/>
                </a:lnTo>
                <a:lnTo>
                  <a:pt x="203" y="734"/>
                </a:lnTo>
                <a:lnTo>
                  <a:pt x="206" y="734"/>
                </a:lnTo>
                <a:lnTo>
                  <a:pt x="211" y="740"/>
                </a:lnTo>
                <a:lnTo>
                  <a:pt x="216" y="742"/>
                </a:lnTo>
                <a:lnTo>
                  <a:pt x="219" y="742"/>
                </a:lnTo>
                <a:lnTo>
                  <a:pt x="221" y="740"/>
                </a:lnTo>
                <a:lnTo>
                  <a:pt x="227" y="737"/>
                </a:lnTo>
                <a:lnTo>
                  <a:pt x="229" y="734"/>
                </a:lnTo>
                <a:lnTo>
                  <a:pt x="240" y="734"/>
                </a:lnTo>
                <a:lnTo>
                  <a:pt x="243" y="734"/>
                </a:lnTo>
                <a:lnTo>
                  <a:pt x="245" y="734"/>
                </a:lnTo>
                <a:lnTo>
                  <a:pt x="248" y="734"/>
                </a:lnTo>
                <a:lnTo>
                  <a:pt x="248" y="737"/>
                </a:lnTo>
                <a:lnTo>
                  <a:pt x="248" y="737"/>
                </a:lnTo>
                <a:lnTo>
                  <a:pt x="248" y="745"/>
                </a:lnTo>
                <a:lnTo>
                  <a:pt x="245" y="742"/>
                </a:lnTo>
                <a:lnTo>
                  <a:pt x="245" y="742"/>
                </a:lnTo>
                <a:lnTo>
                  <a:pt x="245" y="740"/>
                </a:lnTo>
                <a:lnTo>
                  <a:pt x="245" y="740"/>
                </a:lnTo>
                <a:lnTo>
                  <a:pt x="243" y="740"/>
                </a:lnTo>
                <a:lnTo>
                  <a:pt x="243" y="742"/>
                </a:lnTo>
                <a:lnTo>
                  <a:pt x="243" y="742"/>
                </a:lnTo>
                <a:lnTo>
                  <a:pt x="243" y="742"/>
                </a:lnTo>
                <a:lnTo>
                  <a:pt x="243" y="745"/>
                </a:lnTo>
                <a:lnTo>
                  <a:pt x="243" y="748"/>
                </a:lnTo>
                <a:lnTo>
                  <a:pt x="243" y="748"/>
                </a:lnTo>
                <a:lnTo>
                  <a:pt x="243" y="748"/>
                </a:lnTo>
                <a:lnTo>
                  <a:pt x="243" y="750"/>
                </a:lnTo>
                <a:lnTo>
                  <a:pt x="243" y="750"/>
                </a:lnTo>
                <a:lnTo>
                  <a:pt x="243" y="753"/>
                </a:lnTo>
                <a:lnTo>
                  <a:pt x="243" y="753"/>
                </a:lnTo>
                <a:lnTo>
                  <a:pt x="243" y="755"/>
                </a:lnTo>
                <a:lnTo>
                  <a:pt x="243" y="758"/>
                </a:lnTo>
                <a:lnTo>
                  <a:pt x="237" y="758"/>
                </a:lnTo>
                <a:lnTo>
                  <a:pt x="235" y="755"/>
                </a:lnTo>
                <a:lnTo>
                  <a:pt x="232" y="750"/>
                </a:lnTo>
                <a:lnTo>
                  <a:pt x="229" y="748"/>
                </a:lnTo>
                <a:lnTo>
                  <a:pt x="224" y="748"/>
                </a:lnTo>
                <a:lnTo>
                  <a:pt x="216" y="753"/>
                </a:lnTo>
                <a:lnTo>
                  <a:pt x="214" y="758"/>
                </a:lnTo>
                <a:lnTo>
                  <a:pt x="214" y="761"/>
                </a:lnTo>
                <a:lnTo>
                  <a:pt x="206" y="761"/>
                </a:lnTo>
                <a:lnTo>
                  <a:pt x="192" y="761"/>
                </a:lnTo>
                <a:lnTo>
                  <a:pt x="182" y="758"/>
                </a:lnTo>
                <a:lnTo>
                  <a:pt x="179" y="758"/>
                </a:lnTo>
                <a:lnTo>
                  <a:pt x="179" y="755"/>
                </a:lnTo>
                <a:lnTo>
                  <a:pt x="177" y="750"/>
                </a:lnTo>
                <a:lnTo>
                  <a:pt x="177" y="750"/>
                </a:lnTo>
                <a:lnTo>
                  <a:pt x="174" y="750"/>
                </a:lnTo>
                <a:lnTo>
                  <a:pt x="169" y="748"/>
                </a:lnTo>
                <a:lnTo>
                  <a:pt x="163" y="748"/>
                </a:lnTo>
                <a:lnTo>
                  <a:pt x="150" y="750"/>
                </a:lnTo>
                <a:lnTo>
                  <a:pt x="150" y="750"/>
                </a:lnTo>
                <a:lnTo>
                  <a:pt x="150" y="753"/>
                </a:lnTo>
                <a:lnTo>
                  <a:pt x="148" y="753"/>
                </a:lnTo>
                <a:lnTo>
                  <a:pt x="142" y="755"/>
                </a:lnTo>
                <a:lnTo>
                  <a:pt x="140" y="758"/>
                </a:lnTo>
                <a:lnTo>
                  <a:pt x="137" y="758"/>
                </a:lnTo>
                <a:lnTo>
                  <a:pt x="134" y="761"/>
                </a:lnTo>
                <a:lnTo>
                  <a:pt x="134" y="763"/>
                </a:lnTo>
                <a:lnTo>
                  <a:pt x="132" y="763"/>
                </a:lnTo>
                <a:lnTo>
                  <a:pt x="132" y="766"/>
                </a:lnTo>
                <a:lnTo>
                  <a:pt x="121" y="769"/>
                </a:lnTo>
                <a:lnTo>
                  <a:pt x="90" y="769"/>
                </a:lnTo>
                <a:lnTo>
                  <a:pt x="90" y="766"/>
                </a:lnTo>
                <a:lnTo>
                  <a:pt x="90" y="763"/>
                </a:lnTo>
                <a:lnTo>
                  <a:pt x="90" y="761"/>
                </a:lnTo>
                <a:lnTo>
                  <a:pt x="87" y="758"/>
                </a:lnTo>
                <a:lnTo>
                  <a:pt x="74" y="758"/>
                </a:lnTo>
                <a:lnTo>
                  <a:pt x="69" y="755"/>
                </a:lnTo>
                <a:lnTo>
                  <a:pt x="66" y="763"/>
                </a:lnTo>
                <a:lnTo>
                  <a:pt x="61" y="766"/>
                </a:lnTo>
                <a:lnTo>
                  <a:pt x="58" y="769"/>
                </a:lnTo>
                <a:lnTo>
                  <a:pt x="40" y="774"/>
                </a:lnTo>
                <a:lnTo>
                  <a:pt x="34" y="774"/>
                </a:lnTo>
                <a:lnTo>
                  <a:pt x="21" y="766"/>
                </a:lnTo>
                <a:lnTo>
                  <a:pt x="21" y="766"/>
                </a:lnTo>
                <a:lnTo>
                  <a:pt x="29" y="766"/>
                </a:lnTo>
                <a:lnTo>
                  <a:pt x="29" y="763"/>
                </a:lnTo>
                <a:lnTo>
                  <a:pt x="34" y="755"/>
                </a:lnTo>
                <a:lnTo>
                  <a:pt x="34" y="755"/>
                </a:lnTo>
                <a:lnTo>
                  <a:pt x="29" y="755"/>
                </a:lnTo>
                <a:lnTo>
                  <a:pt x="16" y="761"/>
                </a:lnTo>
                <a:lnTo>
                  <a:pt x="16" y="761"/>
                </a:lnTo>
                <a:lnTo>
                  <a:pt x="19" y="755"/>
                </a:lnTo>
                <a:lnTo>
                  <a:pt x="19" y="755"/>
                </a:lnTo>
                <a:lnTo>
                  <a:pt x="19" y="755"/>
                </a:lnTo>
                <a:lnTo>
                  <a:pt x="19" y="753"/>
                </a:lnTo>
                <a:lnTo>
                  <a:pt x="16" y="750"/>
                </a:lnTo>
                <a:lnTo>
                  <a:pt x="16" y="750"/>
                </a:lnTo>
                <a:lnTo>
                  <a:pt x="13" y="748"/>
                </a:lnTo>
                <a:lnTo>
                  <a:pt x="8" y="737"/>
                </a:lnTo>
                <a:lnTo>
                  <a:pt x="5" y="732"/>
                </a:lnTo>
                <a:lnTo>
                  <a:pt x="3" y="732"/>
                </a:lnTo>
                <a:lnTo>
                  <a:pt x="0" y="729"/>
                </a:lnTo>
                <a:lnTo>
                  <a:pt x="0" y="726"/>
                </a:lnTo>
                <a:lnTo>
                  <a:pt x="0" y="719"/>
                </a:lnTo>
                <a:lnTo>
                  <a:pt x="0" y="719"/>
                </a:lnTo>
                <a:lnTo>
                  <a:pt x="0" y="716"/>
                </a:lnTo>
                <a:lnTo>
                  <a:pt x="5" y="713"/>
                </a:lnTo>
                <a:lnTo>
                  <a:pt x="5" y="711"/>
                </a:lnTo>
                <a:lnTo>
                  <a:pt x="5" y="705"/>
                </a:lnTo>
                <a:lnTo>
                  <a:pt x="5" y="705"/>
                </a:lnTo>
                <a:lnTo>
                  <a:pt x="3" y="692"/>
                </a:lnTo>
                <a:lnTo>
                  <a:pt x="3" y="692"/>
                </a:lnTo>
                <a:lnTo>
                  <a:pt x="3" y="690"/>
                </a:lnTo>
                <a:lnTo>
                  <a:pt x="8" y="676"/>
                </a:lnTo>
                <a:lnTo>
                  <a:pt x="8" y="676"/>
                </a:lnTo>
                <a:lnTo>
                  <a:pt x="11" y="674"/>
                </a:lnTo>
                <a:lnTo>
                  <a:pt x="11" y="671"/>
                </a:lnTo>
                <a:lnTo>
                  <a:pt x="11" y="671"/>
                </a:lnTo>
                <a:lnTo>
                  <a:pt x="11" y="663"/>
                </a:lnTo>
                <a:lnTo>
                  <a:pt x="11" y="663"/>
                </a:lnTo>
                <a:lnTo>
                  <a:pt x="11" y="663"/>
                </a:lnTo>
                <a:lnTo>
                  <a:pt x="11" y="663"/>
                </a:lnTo>
                <a:lnTo>
                  <a:pt x="11" y="661"/>
                </a:lnTo>
                <a:lnTo>
                  <a:pt x="11" y="661"/>
                </a:lnTo>
                <a:lnTo>
                  <a:pt x="11" y="661"/>
                </a:lnTo>
                <a:lnTo>
                  <a:pt x="11" y="661"/>
                </a:lnTo>
                <a:lnTo>
                  <a:pt x="11" y="658"/>
                </a:lnTo>
                <a:lnTo>
                  <a:pt x="13" y="655"/>
                </a:lnTo>
                <a:lnTo>
                  <a:pt x="13" y="655"/>
                </a:lnTo>
                <a:lnTo>
                  <a:pt x="16" y="653"/>
                </a:lnTo>
                <a:lnTo>
                  <a:pt x="16" y="650"/>
                </a:lnTo>
                <a:lnTo>
                  <a:pt x="16" y="650"/>
                </a:lnTo>
                <a:lnTo>
                  <a:pt x="16" y="645"/>
                </a:lnTo>
                <a:lnTo>
                  <a:pt x="16" y="645"/>
                </a:lnTo>
                <a:lnTo>
                  <a:pt x="16" y="640"/>
                </a:lnTo>
                <a:lnTo>
                  <a:pt x="21" y="634"/>
                </a:lnTo>
                <a:lnTo>
                  <a:pt x="24" y="629"/>
                </a:lnTo>
                <a:lnTo>
                  <a:pt x="24" y="629"/>
                </a:lnTo>
                <a:lnTo>
                  <a:pt x="24" y="619"/>
                </a:lnTo>
                <a:lnTo>
                  <a:pt x="13" y="603"/>
                </a:lnTo>
                <a:lnTo>
                  <a:pt x="13" y="587"/>
                </a:lnTo>
                <a:lnTo>
                  <a:pt x="13" y="587"/>
                </a:lnTo>
                <a:lnTo>
                  <a:pt x="16" y="582"/>
                </a:lnTo>
                <a:lnTo>
                  <a:pt x="16" y="576"/>
                </a:lnTo>
                <a:lnTo>
                  <a:pt x="19" y="574"/>
                </a:lnTo>
                <a:lnTo>
                  <a:pt x="19" y="571"/>
                </a:lnTo>
                <a:lnTo>
                  <a:pt x="21" y="569"/>
                </a:lnTo>
                <a:lnTo>
                  <a:pt x="21" y="563"/>
                </a:lnTo>
                <a:lnTo>
                  <a:pt x="24" y="558"/>
                </a:lnTo>
                <a:lnTo>
                  <a:pt x="37" y="540"/>
                </a:lnTo>
                <a:lnTo>
                  <a:pt x="40" y="534"/>
                </a:lnTo>
                <a:lnTo>
                  <a:pt x="42" y="529"/>
                </a:lnTo>
                <a:lnTo>
                  <a:pt x="42" y="521"/>
                </a:lnTo>
                <a:lnTo>
                  <a:pt x="42" y="513"/>
                </a:lnTo>
                <a:lnTo>
                  <a:pt x="47" y="511"/>
                </a:lnTo>
                <a:lnTo>
                  <a:pt x="50" y="508"/>
                </a:lnTo>
                <a:lnTo>
                  <a:pt x="53" y="503"/>
                </a:lnTo>
                <a:lnTo>
                  <a:pt x="55" y="500"/>
                </a:lnTo>
                <a:lnTo>
                  <a:pt x="55" y="500"/>
                </a:lnTo>
                <a:lnTo>
                  <a:pt x="53" y="495"/>
                </a:lnTo>
                <a:lnTo>
                  <a:pt x="53" y="490"/>
                </a:lnTo>
                <a:lnTo>
                  <a:pt x="50" y="487"/>
                </a:lnTo>
                <a:lnTo>
                  <a:pt x="50" y="487"/>
                </a:lnTo>
                <a:lnTo>
                  <a:pt x="50" y="482"/>
                </a:lnTo>
                <a:lnTo>
                  <a:pt x="53" y="474"/>
                </a:lnTo>
                <a:lnTo>
                  <a:pt x="53" y="469"/>
                </a:lnTo>
                <a:lnTo>
                  <a:pt x="55" y="466"/>
                </a:lnTo>
                <a:lnTo>
                  <a:pt x="58" y="463"/>
                </a:lnTo>
                <a:lnTo>
                  <a:pt x="58" y="461"/>
                </a:lnTo>
                <a:lnTo>
                  <a:pt x="58" y="453"/>
                </a:lnTo>
                <a:lnTo>
                  <a:pt x="61" y="450"/>
                </a:lnTo>
                <a:lnTo>
                  <a:pt x="63" y="447"/>
                </a:lnTo>
                <a:lnTo>
                  <a:pt x="69" y="442"/>
                </a:lnTo>
                <a:lnTo>
                  <a:pt x="69" y="440"/>
                </a:lnTo>
                <a:lnTo>
                  <a:pt x="69" y="440"/>
                </a:lnTo>
                <a:lnTo>
                  <a:pt x="66" y="434"/>
                </a:lnTo>
                <a:lnTo>
                  <a:pt x="66" y="421"/>
                </a:lnTo>
                <a:lnTo>
                  <a:pt x="69" y="411"/>
                </a:lnTo>
                <a:lnTo>
                  <a:pt x="76" y="395"/>
                </a:lnTo>
                <a:lnTo>
                  <a:pt x="79" y="392"/>
                </a:lnTo>
                <a:lnTo>
                  <a:pt x="84" y="392"/>
                </a:lnTo>
                <a:lnTo>
                  <a:pt x="87" y="390"/>
                </a:lnTo>
                <a:lnTo>
                  <a:pt x="92" y="382"/>
                </a:lnTo>
                <a:lnTo>
                  <a:pt x="95" y="379"/>
                </a:lnTo>
                <a:lnTo>
                  <a:pt x="100" y="376"/>
                </a:lnTo>
                <a:lnTo>
                  <a:pt x="100" y="374"/>
                </a:lnTo>
                <a:lnTo>
                  <a:pt x="103" y="371"/>
                </a:lnTo>
                <a:lnTo>
                  <a:pt x="103" y="363"/>
                </a:lnTo>
                <a:lnTo>
                  <a:pt x="103" y="361"/>
                </a:lnTo>
                <a:lnTo>
                  <a:pt x="105" y="361"/>
                </a:lnTo>
                <a:lnTo>
                  <a:pt x="113" y="361"/>
                </a:lnTo>
                <a:lnTo>
                  <a:pt x="113" y="361"/>
                </a:lnTo>
                <a:lnTo>
                  <a:pt x="116" y="358"/>
                </a:lnTo>
                <a:lnTo>
                  <a:pt x="116" y="358"/>
                </a:lnTo>
                <a:lnTo>
                  <a:pt x="116" y="353"/>
                </a:lnTo>
                <a:lnTo>
                  <a:pt x="119" y="353"/>
                </a:lnTo>
                <a:lnTo>
                  <a:pt x="119" y="350"/>
                </a:lnTo>
                <a:lnTo>
                  <a:pt x="119" y="350"/>
                </a:lnTo>
                <a:lnTo>
                  <a:pt x="121" y="350"/>
                </a:lnTo>
                <a:lnTo>
                  <a:pt x="129" y="345"/>
                </a:lnTo>
                <a:lnTo>
                  <a:pt x="132" y="345"/>
                </a:lnTo>
                <a:lnTo>
                  <a:pt x="134" y="340"/>
                </a:lnTo>
                <a:lnTo>
                  <a:pt x="145" y="311"/>
                </a:lnTo>
                <a:lnTo>
                  <a:pt x="150" y="297"/>
                </a:lnTo>
                <a:lnTo>
                  <a:pt x="156" y="292"/>
                </a:lnTo>
                <a:lnTo>
                  <a:pt x="156" y="292"/>
                </a:lnTo>
                <a:lnTo>
                  <a:pt x="163" y="290"/>
                </a:lnTo>
                <a:lnTo>
                  <a:pt x="171" y="282"/>
                </a:lnTo>
                <a:lnTo>
                  <a:pt x="177" y="274"/>
                </a:lnTo>
                <a:lnTo>
                  <a:pt x="192" y="240"/>
                </a:lnTo>
                <a:lnTo>
                  <a:pt x="192" y="237"/>
                </a:lnTo>
                <a:lnTo>
                  <a:pt x="198" y="203"/>
                </a:lnTo>
                <a:lnTo>
                  <a:pt x="198" y="197"/>
                </a:lnTo>
                <a:lnTo>
                  <a:pt x="200" y="195"/>
                </a:lnTo>
                <a:lnTo>
                  <a:pt x="206" y="195"/>
                </a:lnTo>
                <a:lnTo>
                  <a:pt x="219" y="176"/>
                </a:lnTo>
                <a:lnTo>
                  <a:pt x="221" y="171"/>
                </a:lnTo>
                <a:lnTo>
                  <a:pt x="216" y="168"/>
                </a:lnTo>
                <a:lnTo>
                  <a:pt x="216" y="166"/>
                </a:lnTo>
                <a:lnTo>
                  <a:pt x="224" y="147"/>
                </a:lnTo>
                <a:lnTo>
                  <a:pt x="224" y="145"/>
                </a:lnTo>
                <a:lnTo>
                  <a:pt x="221" y="137"/>
                </a:lnTo>
                <a:lnTo>
                  <a:pt x="221" y="134"/>
                </a:lnTo>
                <a:lnTo>
                  <a:pt x="224" y="134"/>
                </a:lnTo>
                <a:lnTo>
                  <a:pt x="224" y="129"/>
                </a:lnTo>
                <a:lnTo>
                  <a:pt x="227" y="129"/>
                </a:lnTo>
                <a:lnTo>
                  <a:pt x="224" y="124"/>
                </a:lnTo>
                <a:lnTo>
                  <a:pt x="219" y="124"/>
                </a:lnTo>
                <a:lnTo>
                  <a:pt x="216" y="124"/>
                </a:lnTo>
                <a:lnTo>
                  <a:pt x="211" y="121"/>
                </a:lnTo>
                <a:lnTo>
                  <a:pt x="211" y="118"/>
                </a:lnTo>
                <a:lnTo>
                  <a:pt x="216" y="116"/>
                </a:lnTo>
                <a:lnTo>
                  <a:pt x="216" y="113"/>
                </a:lnTo>
                <a:lnTo>
                  <a:pt x="214" y="108"/>
                </a:lnTo>
                <a:lnTo>
                  <a:pt x="208" y="92"/>
                </a:lnTo>
                <a:lnTo>
                  <a:pt x="203" y="84"/>
                </a:lnTo>
                <a:lnTo>
                  <a:pt x="206" y="76"/>
                </a:lnTo>
                <a:lnTo>
                  <a:pt x="214" y="74"/>
                </a:lnTo>
                <a:lnTo>
                  <a:pt x="216" y="74"/>
                </a:lnTo>
                <a:lnTo>
                  <a:pt x="216" y="74"/>
                </a:lnTo>
                <a:lnTo>
                  <a:pt x="219" y="74"/>
                </a:lnTo>
                <a:lnTo>
                  <a:pt x="224" y="79"/>
                </a:lnTo>
                <a:lnTo>
                  <a:pt x="240" y="95"/>
                </a:lnTo>
                <a:lnTo>
                  <a:pt x="245" y="92"/>
                </a:lnTo>
                <a:lnTo>
                  <a:pt x="245" y="92"/>
                </a:lnTo>
                <a:lnTo>
                  <a:pt x="245" y="92"/>
                </a:lnTo>
                <a:lnTo>
                  <a:pt x="248" y="92"/>
                </a:lnTo>
                <a:lnTo>
                  <a:pt x="250" y="90"/>
                </a:lnTo>
                <a:lnTo>
                  <a:pt x="250" y="90"/>
                </a:lnTo>
                <a:lnTo>
                  <a:pt x="250" y="90"/>
                </a:lnTo>
                <a:lnTo>
                  <a:pt x="250" y="90"/>
                </a:lnTo>
                <a:lnTo>
                  <a:pt x="250" y="87"/>
                </a:lnTo>
                <a:lnTo>
                  <a:pt x="250" y="87"/>
                </a:lnTo>
                <a:lnTo>
                  <a:pt x="250" y="87"/>
                </a:lnTo>
                <a:lnTo>
                  <a:pt x="250" y="84"/>
                </a:lnTo>
                <a:lnTo>
                  <a:pt x="248" y="76"/>
                </a:lnTo>
                <a:lnTo>
                  <a:pt x="248" y="74"/>
                </a:lnTo>
                <a:lnTo>
                  <a:pt x="248" y="68"/>
                </a:lnTo>
                <a:lnTo>
                  <a:pt x="248" y="66"/>
                </a:lnTo>
                <a:lnTo>
                  <a:pt x="248" y="66"/>
                </a:lnTo>
                <a:lnTo>
                  <a:pt x="248" y="66"/>
                </a:lnTo>
                <a:lnTo>
                  <a:pt x="264" y="61"/>
                </a:lnTo>
                <a:lnTo>
                  <a:pt x="264" y="61"/>
                </a:lnTo>
                <a:lnTo>
                  <a:pt x="266" y="63"/>
                </a:lnTo>
                <a:lnTo>
                  <a:pt x="266" y="63"/>
                </a:lnTo>
                <a:lnTo>
                  <a:pt x="266" y="66"/>
                </a:lnTo>
                <a:lnTo>
                  <a:pt x="269" y="68"/>
                </a:lnTo>
                <a:lnTo>
                  <a:pt x="269" y="71"/>
                </a:lnTo>
                <a:lnTo>
                  <a:pt x="269" y="71"/>
                </a:lnTo>
                <a:lnTo>
                  <a:pt x="269" y="71"/>
                </a:lnTo>
                <a:lnTo>
                  <a:pt x="269" y="74"/>
                </a:lnTo>
                <a:lnTo>
                  <a:pt x="266" y="74"/>
                </a:lnTo>
                <a:lnTo>
                  <a:pt x="266" y="74"/>
                </a:lnTo>
                <a:lnTo>
                  <a:pt x="266" y="74"/>
                </a:lnTo>
                <a:lnTo>
                  <a:pt x="269" y="79"/>
                </a:lnTo>
                <a:lnTo>
                  <a:pt x="271" y="87"/>
                </a:lnTo>
                <a:lnTo>
                  <a:pt x="271" y="87"/>
                </a:lnTo>
                <a:lnTo>
                  <a:pt x="271" y="87"/>
                </a:lnTo>
                <a:lnTo>
                  <a:pt x="271" y="90"/>
                </a:lnTo>
                <a:lnTo>
                  <a:pt x="274" y="90"/>
                </a:lnTo>
                <a:lnTo>
                  <a:pt x="279" y="95"/>
                </a:lnTo>
                <a:lnTo>
                  <a:pt x="285" y="95"/>
                </a:lnTo>
                <a:lnTo>
                  <a:pt x="290" y="97"/>
                </a:lnTo>
                <a:lnTo>
                  <a:pt x="293" y="97"/>
                </a:lnTo>
                <a:lnTo>
                  <a:pt x="295" y="97"/>
                </a:lnTo>
                <a:lnTo>
                  <a:pt x="295" y="97"/>
                </a:lnTo>
                <a:lnTo>
                  <a:pt x="295" y="97"/>
                </a:lnTo>
                <a:lnTo>
                  <a:pt x="298" y="100"/>
                </a:lnTo>
                <a:lnTo>
                  <a:pt x="298" y="103"/>
                </a:lnTo>
                <a:lnTo>
                  <a:pt x="298" y="103"/>
                </a:lnTo>
                <a:lnTo>
                  <a:pt x="300" y="103"/>
                </a:lnTo>
                <a:lnTo>
                  <a:pt x="303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5"/>
                </a:lnTo>
                <a:lnTo>
                  <a:pt x="314" y="105"/>
                </a:lnTo>
                <a:lnTo>
                  <a:pt x="314" y="105"/>
                </a:lnTo>
                <a:lnTo>
                  <a:pt x="314" y="105"/>
                </a:lnTo>
                <a:lnTo>
                  <a:pt x="314" y="108"/>
                </a:lnTo>
                <a:lnTo>
                  <a:pt x="314" y="111"/>
                </a:lnTo>
                <a:lnTo>
                  <a:pt x="311" y="111"/>
                </a:lnTo>
                <a:lnTo>
                  <a:pt x="311" y="113"/>
                </a:lnTo>
                <a:lnTo>
                  <a:pt x="308" y="113"/>
                </a:lnTo>
                <a:lnTo>
                  <a:pt x="308" y="113"/>
                </a:lnTo>
                <a:lnTo>
                  <a:pt x="308" y="113"/>
                </a:lnTo>
                <a:lnTo>
                  <a:pt x="306" y="111"/>
                </a:lnTo>
                <a:lnTo>
                  <a:pt x="306" y="111"/>
                </a:lnTo>
                <a:lnTo>
                  <a:pt x="306" y="111"/>
                </a:lnTo>
                <a:lnTo>
                  <a:pt x="303" y="111"/>
                </a:lnTo>
                <a:lnTo>
                  <a:pt x="300" y="113"/>
                </a:lnTo>
                <a:lnTo>
                  <a:pt x="300" y="116"/>
                </a:lnTo>
                <a:lnTo>
                  <a:pt x="300" y="116"/>
                </a:lnTo>
                <a:lnTo>
                  <a:pt x="300" y="118"/>
                </a:lnTo>
                <a:lnTo>
                  <a:pt x="300" y="118"/>
                </a:lnTo>
                <a:lnTo>
                  <a:pt x="300" y="121"/>
                </a:lnTo>
                <a:lnTo>
                  <a:pt x="300" y="126"/>
                </a:lnTo>
                <a:lnTo>
                  <a:pt x="300" y="126"/>
                </a:lnTo>
                <a:lnTo>
                  <a:pt x="300" y="129"/>
                </a:lnTo>
                <a:lnTo>
                  <a:pt x="300" y="129"/>
                </a:lnTo>
                <a:lnTo>
                  <a:pt x="300" y="129"/>
                </a:lnTo>
                <a:lnTo>
                  <a:pt x="298" y="129"/>
                </a:lnTo>
                <a:lnTo>
                  <a:pt x="295" y="132"/>
                </a:lnTo>
                <a:lnTo>
                  <a:pt x="295" y="132"/>
                </a:lnTo>
                <a:lnTo>
                  <a:pt x="295" y="132"/>
                </a:lnTo>
                <a:lnTo>
                  <a:pt x="295" y="134"/>
                </a:lnTo>
                <a:lnTo>
                  <a:pt x="295" y="137"/>
                </a:lnTo>
                <a:lnTo>
                  <a:pt x="295" y="137"/>
                </a:lnTo>
                <a:lnTo>
                  <a:pt x="295" y="137"/>
                </a:lnTo>
                <a:lnTo>
                  <a:pt x="295" y="137"/>
                </a:lnTo>
                <a:lnTo>
                  <a:pt x="298" y="140"/>
                </a:lnTo>
                <a:lnTo>
                  <a:pt x="300" y="140"/>
                </a:lnTo>
                <a:lnTo>
                  <a:pt x="300" y="140"/>
                </a:lnTo>
                <a:lnTo>
                  <a:pt x="303" y="140"/>
                </a:lnTo>
                <a:lnTo>
                  <a:pt x="306" y="140"/>
                </a:lnTo>
                <a:lnTo>
                  <a:pt x="306" y="140"/>
                </a:lnTo>
                <a:lnTo>
                  <a:pt x="311" y="134"/>
                </a:lnTo>
                <a:lnTo>
                  <a:pt x="314" y="132"/>
                </a:lnTo>
                <a:lnTo>
                  <a:pt x="314" y="129"/>
                </a:lnTo>
                <a:lnTo>
                  <a:pt x="314" y="129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6"/>
                </a:lnTo>
                <a:lnTo>
                  <a:pt x="319" y="126"/>
                </a:lnTo>
                <a:lnTo>
                  <a:pt x="319" y="126"/>
                </a:lnTo>
                <a:lnTo>
                  <a:pt x="319" y="126"/>
                </a:lnTo>
                <a:lnTo>
                  <a:pt x="324" y="124"/>
                </a:lnTo>
                <a:lnTo>
                  <a:pt x="327" y="121"/>
                </a:lnTo>
                <a:lnTo>
                  <a:pt x="327" y="121"/>
                </a:lnTo>
                <a:lnTo>
                  <a:pt x="324" y="118"/>
                </a:lnTo>
                <a:lnTo>
                  <a:pt x="324" y="116"/>
                </a:lnTo>
                <a:lnTo>
                  <a:pt x="324" y="116"/>
                </a:lnTo>
                <a:lnTo>
                  <a:pt x="324" y="113"/>
                </a:lnTo>
                <a:lnTo>
                  <a:pt x="322" y="111"/>
                </a:lnTo>
                <a:lnTo>
                  <a:pt x="322" y="111"/>
                </a:lnTo>
                <a:lnTo>
                  <a:pt x="322" y="111"/>
                </a:lnTo>
                <a:lnTo>
                  <a:pt x="322" y="111"/>
                </a:lnTo>
                <a:lnTo>
                  <a:pt x="327" y="105"/>
                </a:lnTo>
                <a:lnTo>
                  <a:pt x="327" y="105"/>
                </a:lnTo>
                <a:lnTo>
                  <a:pt x="327" y="103"/>
                </a:lnTo>
                <a:lnTo>
                  <a:pt x="327" y="103"/>
                </a:lnTo>
                <a:lnTo>
                  <a:pt x="329" y="103"/>
                </a:lnTo>
                <a:lnTo>
                  <a:pt x="340" y="103"/>
                </a:lnTo>
                <a:lnTo>
                  <a:pt x="343" y="103"/>
                </a:lnTo>
                <a:lnTo>
                  <a:pt x="343" y="103"/>
                </a:lnTo>
                <a:lnTo>
                  <a:pt x="345" y="103"/>
                </a:lnTo>
                <a:lnTo>
                  <a:pt x="348" y="103"/>
                </a:lnTo>
                <a:lnTo>
                  <a:pt x="348" y="103"/>
                </a:lnTo>
                <a:lnTo>
                  <a:pt x="353" y="97"/>
                </a:lnTo>
                <a:lnTo>
                  <a:pt x="356" y="97"/>
                </a:lnTo>
                <a:lnTo>
                  <a:pt x="358" y="97"/>
                </a:lnTo>
                <a:lnTo>
                  <a:pt x="361" y="97"/>
                </a:lnTo>
                <a:lnTo>
                  <a:pt x="361" y="97"/>
                </a:lnTo>
                <a:lnTo>
                  <a:pt x="361" y="97"/>
                </a:lnTo>
                <a:lnTo>
                  <a:pt x="361" y="97"/>
                </a:lnTo>
                <a:lnTo>
                  <a:pt x="364" y="100"/>
                </a:lnTo>
                <a:lnTo>
                  <a:pt x="364" y="103"/>
                </a:lnTo>
                <a:lnTo>
                  <a:pt x="366" y="103"/>
                </a:lnTo>
                <a:lnTo>
                  <a:pt x="366" y="103"/>
                </a:lnTo>
                <a:lnTo>
                  <a:pt x="366" y="103"/>
                </a:lnTo>
                <a:lnTo>
                  <a:pt x="366" y="103"/>
                </a:lnTo>
                <a:lnTo>
                  <a:pt x="366" y="100"/>
                </a:lnTo>
                <a:lnTo>
                  <a:pt x="366" y="100"/>
                </a:lnTo>
                <a:lnTo>
                  <a:pt x="364" y="95"/>
                </a:lnTo>
                <a:lnTo>
                  <a:pt x="364" y="92"/>
                </a:lnTo>
                <a:lnTo>
                  <a:pt x="361" y="90"/>
                </a:lnTo>
                <a:lnTo>
                  <a:pt x="361" y="87"/>
                </a:lnTo>
                <a:lnTo>
                  <a:pt x="361" y="87"/>
                </a:lnTo>
                <a:lnTo>
                  <a:pt x="356" y="82"/>
                </a:lnTo>
                <a:lnTo>
                  <a:pt x="356" y="82"/>
                </a:lnTo>
                <a:lnTo>
                  <a:pt x="356" y="79"/>
                </a:lnTo>
                <a:lnTo>
                  <a:pt x="356" y="79"/>
                </a:lnTo>
                <a:lnTo>
                  <a:pt x="356" y="79"/>
                </a:lnTo>
                <a:lnTo>
                  <a:pt x="358" y="82"/>
                </a:lnTo>
                <a:lnTo>
                  <a:pt x="361" y="82"/>
                </a:lnTo>
                <a:lnTo>
                  <a:pt x="361" y="82"/>
                </a:lnTo>
                <a:lnTo>
                  <a:pt x="364" y="79"/>
                </a:lnTo>
                <a:lnTo>
                  <a:pt x="366" y="79"/>
                </a:lnTo>
                <a:lnTo>
                  <a:pt x="366" y="79"/>
                </a:lnTo>
                <a:lnTo>
                  <a:pt x="380" y="76"/>
                </a:lnTo>
                <a:lnTo>
                  <a:pt x="382" y="76"/>
                </a:lnTo>
                <a:lnTo>
                  <a:pt x="395" y="76"/>
                </a:lnTo>
                <a:lnTo>
                  <a:pt x="398" y="76"/>
                </a:lnTo>
                <a:lnTo>
                  <a:pt x="398" y="76"/>
                </a:lnTo>
                <a:lnTo>
                  <a:pt x="401" y="74"/>
                </a:lnTo>
                <a:lnTo>
                  <a:pt x="401" y="74"/>
                </a:lnTo>
                <a:lnTo>
                  <a:pt x="401" y="71"/>
                </a:lnTo>
                <a:lnTo>
                  <a:pt x="401" y="68"/>
                </a:lnTo>
                <a:lnTo>
                  <a:pt x="401" y="68"/>
                </a:lnTo>
                <a:lnTo>
                  <a:pt x="403" y="66"/>
                </a:lnTo>
                <a:lnTo>
                  <a:pt x="403" y="66"/>
                </a:lnTo>
                <a:lnTo>
                  <a:pt x="403" y="66"/>
                </a:lnTo>
                <a:lnTo>
                  <a:pt x="403" y="63"/>
                </a:lnTo>
                <a:lnTo>
                  <a:pt x="403" y="61"/>
                </a:lnTo>
                <a:lnTo>
                  <a:pt x="403" y="58"/>
                </a:lnTo>
                <a:lnTo>
                  <a:pt x="406" y="58"/>
                </a:lnTo>
                <a:lnTo>
                  <a:pt x="409" y="55"/>
                </a:lnTo>
                <a:lnTo>
                  <a:pt x="411" y="55"/>
                </a:lnTo>
                <a:lnTo>
                  <a:pt x="411" y="55"/>
                </a:lnTo>
                <a:lnTo>
                  <a:pt x="416" y="55"/>
                </a:lnTo>
                <a:lnTo>
                  <a:pt x="416" y="55"/>
                </a:lnTo>
                <a:lnTo>
                  <a:pt x="424" y="53"/>
                </a:lnTo>
                <a:lnTo>
                  <a:pt x="424" y="53"/>
                </a:lnTo>
                <a:lnTo>
                  <a:pt x="424" y="53"/>
                </a:lnTo>
                <a:lnTo>
                  <a:pt x="427" y="55"/>
                </a:lnTo>
                <a:lnTo>
                  <a:pt x="430" y="55"/>
                </a:lnTo>
                <a:lnTo>
                  <a:pt x="430" y="55"/>
                </a:lnTo>
                <a:lnTo>
                  <a:pt x="435" y="53"/>
                </a:lnTo>
                <a:lnTo>
                  <a:pt x="435" y="50"/>
                </a:lnTo>
                <a:lnTo>
                  <a:pt x="432" y="47"/>
                </a:lnTo>
                <a:lnTo>
                  <a:pt x="432" y="47"/>
                </a:lnTo>
                <a:lnTo>
                  <a:pt x="432" y="47"/>
                </a:lnTo>
                <a:lnTo>
                  <a:pt x="432" y="45"/>
                </a:lnTo>
                <a:lnTo>
                  <a:pt x="435" y="32"/>
                </a:lnTo>
                <a:lnTo>
                  <a:pt x="435" y="32"/>
                </a:lnTo>
                <a:lnTo>
                  <a:pt x="435" y="32"/>
                </a:lnTo>
                <a:lnTo>
                  <a:pt x="435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27" y="29"/>
                </a:lnTo>
                <a:lnTo>
                  <a:pt x="427" y="29"/>
                </a:lnTo>
                <a:lnTo>
                  <a:pt x="427" y="29"/>
                </a:lnTo>
                <a:lnTo>
                  <a:pt x="427" y="29"/>
                </a:lnTo>
                <a:lnTo>
                  <a:pt x="427" y="32"/>
                </a:lnTo>
                <a:lnTo>
                  <a:pt x="427" y="34"/>
                </a:lnTo>
                <a:lnTo>
                  <a:pt x="424" y="34"/>
                </a:lnTo>
                <a:lnTo>
                  <a:pt x="424" y="34"/>
                </a:lnTo>
                <a:lnTo>
                  <a:pt x="424" y="34"/>
                </a:lnTo>
                <a:lnTo>
                  <a:pt x="424" y="34"/>
                </a:lnTo>
                <a:lnTo>
                  <a:pt x="422" y="34"/>
                </a:lnTo>
                <a:lnTo>
                  <a:pt x="422" y="34"/>
                </a:lnTo>
                <a:lnTo>
                  <a:pt x="422" y="32"/>
                </a:lnTo>
                <a:lnTo>
                  <a:pt x="422" y="29"/>
                </a:lnTo>
                <a:lnTo>
                  <a:pt x="422" y="29"/>
                </a:lnTo>
                <a:lnTo>
                  <a:pt x="422" y="29"/>
                </a:lnTo>
                <a:lnTo>
                  <a:pt x="422" y="26"/>
                </a:lnTo>
                <a:lnTo>
                  <a:pt x="422" y="26"/>
                </a:lnTo>
                <a:lnTo>
                  <a:pt x="414" y="26"/>
                </a:lnTo>
                <a:lnTo>
                  <a:pt x="411" y="24"/>
                </a:lnTo>
                <a:lnTo>
                  <a:pt x="411" y="24"/>
                </a:lnTo>
                <a:lnTo>
                  <a:pt x="409" y="24"/>
                </a:lnTo>
                <a:lnTo>
                  <a:pt x="409" y="21"/>
                </a:lnTo>
                <a:lnTo>
                  <a:pt x="409" y="21"/>
                </a:lnTo>
                <a:lnTo>
                  <a:pt x="411" y="18"/>
                </a:lnTo>
                <a:lnTo>
                  <a:pt x="411" y="18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09" y="11"/>
                </a:lnTo>
                <a:lnTo>
                  <a:pt x="411" y="11"/>
                </a:lnTo>
                <a:lnTo>
                  <a:pt x="414" y="8"/>
                </a:lnTo>
                <a:lnTo>
                  <a:pt x="416" y="5"/>
                </a:lnTo>
                <a:lnTo>
                  <a:pt x="419" y="5"/>
                </a:lnTo>
                <a:lnTo>
                  <a:pt x="430" y="5"/>
                </a:lnTo>
                <a:lnTo>
                  <a:pt x="438" y="3"/>
                </a:lnTo>
                <a:lnTo>
                  <a:pt x="445" y="0"/>
                </a:lnTo>
                <a:lnTo>
                  <a:pt x="451" y="0"/>
                </a:lnTo>
                <a:close/>
              </a:path>
            </a:pathLst>
          </a:custGeom>
          <a:solidFill>
            <a:srgbClr val="660099"/>
          </a:solidFill>
          <a:ln w="31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Rechteck 12"/>
          <p:cNvSpPr/>
          <p:nvPr/>
        </p:nvSpPr>
        <p:spPr bwMode="auto">
          <a:xfrm>
            <a:off x="5363767" y="3272634"/>
            <a:ext cx="1870380" cy="300382"/>
          </a:xfrm>
          <a:prstGeom prst="rect">
            <a:avLst/>
          </a:prstGeom>
          <a:solidFill>
            <a:srgbClr val="B2B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>
                <a:solidFill>
                  <a:schemeClr val="bg1"/>
                </a:solidFill>
              </a:rPr>
              <a:t>Baden-Württemberg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5" name="Rechteck 14"/>
          <p:cNvSpPr/>
          <p:nvPr/>
        </p:nvSpPr>
        <p:spPr bwMode="auto">
          <a:xfrm>
            <a:off x="1600138" y="5110994"/>
            <a:ext cx="1412580" cy="43204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 smtClean="0">
                <a:solidFill>
                  <a:schemeClr val="bg1"/>
                </a:solidFill>
              </a:rPr>
              <a:t>GDP per </a:t>
            </a:r>
            <a:r>
              <a:rPr lang="de-DE" sz="1400" b="1" dirty="0" err="1" smtClean="0">
                <a:solidFill>
                  <a:schemeClr val="bg1"/>
                </a:solidFill>
              </a:rPr>
              <a:t>capita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1600138" y="3705984"/>
            <a:ext cx="1412580" cy="43204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 smtClean="0">
                <a:solidFill>
                  <a:schemeClr val="bg1"/>
                </a:solidFill>
              </a:rPr>
              <a:t>Population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7" name="Rechteck 16"/>
          <p:cNvSpPr/>
          <p:nvPr/>
        </p:nvSpPr>
        <p:spPr bwMode="auto">
          <a:xfrm>
            <a:off x="1600138" y="4174321"/>
            <a:ext cx="1412580" cy="43204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400" b="1" dirty="0" smtClean="0">
                <a:solidFill>
                  <a:schemeClr val="bg1"/>
                </a:solidFill>
              </a:rPr>
              <a:t>Size</a:t>
            </a:r>
            <a:endParaRPr lang="de-DE" sz="1400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 bwMode="auto">
          <a:xfrm>
            <a:off x="3112306" y="3705984"/>
            <a:ext cx="187200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82,5 Mio.</a:t>
            </a:r>
            <a:endParaRPr lang="de-DE" sz="1100" b="1" dirty="0"/>
          </a:p>
        </p:txBody>
      </p:sp>
      <p:sp>
        <p:nvSpPr>
          <p:cNvPr id="19" name="Rechteck 18"/>
          <p:cNvSpPr/>
          <p:nvPr/>
        </p:nvSpPr>
        <p:spPr bwMode="auto">
          <a:xfrm>
            <a:off x="5366359" y="3705984"/>
            <a:ext cx="187038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10,9 Mio.</a:t>
            </a:r>
            <a:endParaRPr lang="de-DE" sz="1100" b="1" dirty="0"/>
          </a:p>
        </p:txBody>
      </p:sp>
      <p:sp>
        <p:nvSpPr>
          <p:cNvPr id="22" name="Rechteck 21"/>
          <p:cNvSpPr/>
          <p:nvPr/>
        </p:nvSpPr>
        <p:spPr bwMode="auto">
          <a:xfrm>
            <a:off x="3112306" y="4642658"/>
            <a:ext cx="187200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 3.700 </a:t>
            </a:r>
            <a:r>
              <a:rPr lang="de-DE" sz="1100" b="1" dirty="0"/>
              <a:t>Mrd.$</a:t>
            </a:r>
            <a:endParaRPr lang="de-DE" sz="1100" b="1" dirty="0"/>
          </a:p>
        </p:txBody>
      </p:sp>
      <p:sp>
        <p:nvSpPr>
          <p:cNvPr id="26" name="Rechteck 25"/>
          <p:cNvSpPr/>
          <p:nvPr/>
        </p:nvSpPr>
        <p:spPr bwMode="auto">
          <a:xfrm>
            <a:off x="3112306" y="4174321"/>
            <a:ext cx="187200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357 </a:t>
            </a:r>
            <a:r>
              <a:rPr lang="de-DE" sz="1100" b="1" dirty="0" err="1"/>
              <a:t>Tsd</a:t>
            </a:r>
            <a:r>
              <a:rPr lang="de-DE" sz="1100" b="1" dirty="0"/>
              <a:t> km²</a:t>
            </a:r>
            <a:endParaRPr lang="de-DE" sz="1100" b="1" dirty="0"/>
          </a:p>
        </p:txBody>
      </p:sp>
      <p:sp>
        <p:nvSpPr>
          <p:cNvPr id="27" name="Rechteck 26"/>
          <p:cNvSpPr/>
          <p:nvPr/>
        </p:nvSpPr>
        <p:spPr bwMode="auto">
          <a:xfrm>
            <a:off x="3112306" y="5110994"/>
            <a:ext cx="187200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 </a:t>
            </a:r>
            <a:r>
              <a:rPr lang="de-DE" sz="1100" b="1" dirty="0"/>
              <a:t>44.550$</a:t>
            </a:r>
            <a:endParaRPr lang="de-DE" sz="1100" b="1" dirty="0"/>
          </a:p>
        </p:txBody>
      </p:sp>
      <p:cxnSp>
        <p:nvCxnSpPr>
          <p:cNvPr id="7" name="Gerade Verbindung 6"/>
          <p:cNvCxnSpPr/>
          <p:nvPr/>
        </p:nvCxnSpPr>
        <p:spPr bwMode="auto">
          <a:xfrm>
            <a:off x="5175332" y="2276058"/>
            <a:ext cx="0" cy="3960440"/>
          </a:xfrm>
          <a:prstGeom prst="line">
            <a:avLst/>
          </a:prstGeom>
          <a:solidFill>
            <a:srgbClr val="D9D9D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>
                <a:solidFill>
                  <a:schemeClr val="accent5"/>
                </a:solidFill>
              </a:rPr>
              <a:pPr/>
              <a:t>2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sp>
        <p:nvSpPr>
          <p:cNvPr id="30" name="Rechteck 29"/>
          <p:cNvSpPr/>
          <p:nvPr/>
        </p:nvSpPr>
        <p:spPr bwMode="auto">
          <a:xfrm>
            <a:off x="5363767" y="3705984"/>
            <a:ext cx="1870380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10,9 Mio.</a:t>
            </a:r>
            <a:endParaRPr lang="de-DE" sz="1100" b="1" dirty="0"/>
          </a:p>
        </p:txBody>
      </p:sp>
      <p:sp>
        <p:nvSpPr>
          <p:cNvPr id="31" name="Rechteck 30"/>
          <p:cNvSpPr/>
          <p:nvPr/>
        </p:nvSpPr>
        <p:spPr bwMode="auto">
          <a:xfrm>
            <a:off x="5366359" y="4642658"/>
            <a:ext cx="1865196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572 Mrd. $</a:t>
            </a:r>
            <a:endParaRPr lang="de-DE" sz="1100" b="1" dirty="0"/>
          </a:p>
        </p:txBody>
      </p:sp>
      <p:sp>
        <p:nvSpPr>
          <p:cNvPr id="32" name="Rechteck 31"/>
          <p:cNvSpPr/>
          <p:nvPr/>
        </p:nvSpPr>
        <p:spPr bwMode="auto">
          <a:xfrm>
            <a:off x="5366359" y="4174321"/>
            <a:ext cx="1867788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35 </a:t>
            </a:r>
            <a:r>
              <a:rPr lang="de-DE" sz="1100" b="1" dirty="0" err="1"/>
              <a:t>Tsd</a:t>
            </a:r>
            <a:r>
              <a:rPr lang="de-DE" sz="1100" b="1" dirty="0"/>
              <a:t> km²</a:t>
            </a:r>
            <a:endParaRPr lang="de-DE" sz="1100" b="1" dirty="0"/>
          </a:p>
        </p:txBody>
      </p:sp>
      <p:sp>
        <p:nvSpPr>
          <p:cNvPr id="33" name="Rechteck 32"/>
          <p:cNvSpPr/>
          <p:nvPr/>
        </p:nvSpPr>
        <p:spPr bwMode="auto">
          <a:xfrm>
            <a:off x="5366359" y="5110994"/>
            <a:ext cx="1865196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</a:pPr>
            <a:r>
              <a:rPr lang="de-DE" sz="1100" b="1" dirty="0"/>
              <a:t> </a:t>
            </a:r>
            <a:r>
              <a:rPr lang="de-DE" sz="1100" b="1" dirty="0"/>
              <a:t>56.028 $</a:t>
            </a:r>
            <a:endParaRPr lang="de-DE" sz="11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480" y="1194854"/>
            <a:ext cx="2131988" cy="288959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8040216" y="6190150"/>
            <a:ext cx="1975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Data </a:t>
            </a:r>
            <a:r>
              <a:rPr lang="de-DE" sz="1200" dirty="0" err="1" smtClean="0"/>
              <a:t>from</a:t>
            </a:r>
            <a:r>
              <a:rPr lang="de-DE" sz="1200" dirty="0" smtClean="0"/>
              <a:t> 2017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94529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857" y="280263"/>
            <a:ext cx="10515600" cy="876300"/>
          </a:xfrm>
        </p:spPr>
        <p:txBody>
          <a:bodyPr/>
          <a:lstStyle/>
          <a:p>
            <a:r>
              <a:rPr lang="de-DE" dirty="0" err="1" smtClean="0"/>
              <a:t>Famous</a:t>
            </a:r>
            <a:r>
              <a:rPr lang="de-DE" dirty="0" smtClean="0"/>
              <a:t> </a:t>
            </a:r>
            <a:r>
              <a:rPr lang="de-DE" dirty="0" err="1" smtClean="0"/>
              <a:t>inVertors</a:t>
            </a:r>
            <a:endParaRPr lang="de-DE" dirty="0"/>
          </a:p>
        </p:txBody>
      </p:sp>
      <p:pic>
        <p:nvPicPr>
          <p:cNvPr id="43" name="Picture 87" descr="Zeppelin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" t="-255" r="558" b="15450"/>
          <a:stretch>
            <a:fillRect/>
          </a:stretch>
        </p:blipFill>
        <p:spPr bwMode="auto">
          <a:xfrm>
            <a:off x="4609281" y="2551661"/>
            <a:ext cx="1482581" cy="101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" name="Picture 27" descr="Zeppelin, Ferdinand v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70" y="2551661"/>
            <a:ext cx="740509" cy="100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2982973" y="3314042"/>
            <a:ext cx="169036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Ferdinand Graf von Zeppelin</a:t>
            </a:r>
            <a:br>
              <a:rPr lang="de-DE" altLang="de-DE" sz="900" b="1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1895 The zeppelin</a:t>
            </a:r>
          </a:p>
        </p:txBody>
      </p:sp>
      <p:pic>
        <p:nvPicPr>
          <p:cNvPr id="46" name="Picture 31" descr="Carl Benz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70" y="1420587"/>
            <a:ext cx="740509" cy="99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32"/>
          <p:cNvSpPr txBox="1">
            <a:spLocks noChangeArrowheads="1"/>
          </p:cNvSpPr>
          <p:nvPr/>
        </p:nvSpPr>
        <p:spPr bwMode="auto">
          <a:xfrm>
            <a:off x="2982972" y="2042365"/>
            <a:ext cx="1499766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Carl Benz</a:t>
            </a:r>
            <a:r>
              <a:rPr lang="de-DE" altLang="de-DE" sz="900" kern="0">
                <a:solidFill>
                  <a:srgbClr val="000000"/>
                </a:solidFill>
              </a:rPr>
              <a:t/>
            </a:r>
            <a:br>
              <a:rPr lang="de-DE" altLang="de-DE" sz="900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1884 Three-wheel car with petrol engine</a:t>
            </a:r>
          </a:p>
        </p:txBody>
      </p:sp>
      <p:pic>
        <p:nvPicPr>
          <p:cNvPr id="48" name="Picture 91" descr="carl_benz_dreira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83" y="1479954"/>
            <a:ext cx="1341977" cy="89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9" name="Picture 98" descr="Gottlieb Daimler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556" y="1412777"/>
            <a:ext cx="740509" cy="100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 Box 99"/>
          <p:cNvSpPr txBox="1">
            <a:spLocks noChangeArrowheads="1"/>
          </p:cNvSpPr>
          <p:nvPr/>
        </p:nvSpPr>
        <p:spPr bwMode="auto">
          <a:xfrm>
            <a:off x="7323358" y="2170471"/>
            <a:ext cx="14997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Gottlieb Daimler</a:t>
            </a:r>
            <a:r>
              <a:rPr lang="de-DE" altLang="de-DE" sz="900" kern="0">
                <a:solidFill>
                  <a:srgbClr val="000000"/>
                </a:solidFill>
              </a:rPr>
              <a:t/>
            </a:r>
            <a:br>
              <a:rPr lang="de-DE" altLang="de-DE" sz="900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1886 Four-wheel motor car</a:t>
            </a:r>
          </a:p>
        </p:txBody>
      </p:sp>
      <p:pic>
        <p:nvPicPr>
          <p:cNvPr id="51" name="Picture 10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170" y="1415901"/>
            <a:ext cx="1156069" cy="101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101" descr="Zündkerze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70" b="1004"/>
          <a:stretch>
            <a:fillRect/>
          </a:stretch>
        </p:blipFill>
        <p:spPr bwMode="auto">
          <a:xfrm>
            <a:off x="8937170" y="2606339"/>
            <a:ext cx="1487267" cy="96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02" descr="Bosch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556" y="2561035"/>
            <a:ext cx="742071" cy="100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103"/>
          <p:cNvSpPr txBox="1">
            <a:spLocks noChangeArrowheads="1"/>
          </p:cNvSpPr>
          <p:nvPr/>
        </p:nvSpPr>
        <p:spPr bwMode="auto">
          <a:xfrm>
            <a:off x="7317109" y="3185937"/>
            <a:ext cx="13435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Robert Bosch</a:t>
            </a:r>
            <a:r>
              <a:rPr lang="de-DE" altLang="de-DE" sz="900" kern="0">
                <a:solidFill>
                  <a:srgbClr val="000000"/>
                </a:solidFill>
              </a:rPr>
              <a:t/>
            </a:r>
            <a:br>
              <a:rPr lang="de-DE" altLang="de-DE" sz="900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1887 Magnetic ignition for combustion engines</a:t>
            </a:r>
          </a:p>
        </p:txBody>
      </p:sp>
      <p:pic>
        <p:nvPicPr>
          <p:cNvPr id="55" name="Picture 105" descr="Andreas Stihl - the &quot;father of chainsaws&quot;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868" y="3718667"/>
            <a:ext cx="742072" cy="100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 Box 106"/>
          <p:cNvSpPr txBox="1">
            <a:spLocks noChangeArrowheads="1"/>
          </p:cNvSpPr>
          <p:nvPr/>
        </p:nvSpPr>
        <p:spPr bwMode="auto">
          <a:xfrm>
            <a:off x="7312423" y="4477923"/>
            <a:ext cx="14997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Andreas Stihl</a:t>
            </a:r>
            <a:br>
              <a:rPr lang="de-DE" altLang="de-DE" sz="900" b="1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1929 The chain saw</a:t>
            </a:r>
          </a:p>
        </p:txBody>
      </p:sp>
      <p:pic>
        <p:nvPicPr>
          <p:cNvPr id="57" name="Picture 107" descr="p9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69" y="4890358"/>
            <a:ext cx="742072" cy="100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108"/>
          <p:cNvSpPr txBox="1">
            <a:spLocks noChangeArrowheads="1"/>
          </p:cNvSpPr>
          <p:nvPr/>
        </p:nvSpPr>
        <p:spPr bwMode="auto">
          <a:xfrm>
            <a:off x="2976723" y="5648052"/>
            <a:ext cx="14997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Artur Fischer</a:t>
            </a:r>
            <a:r>
              <a:rPr lang="de-DE" altLang="de-DE" sz="900" kern="0">
                <a:solidFill>
                  <a:srgbClr val="000000"/>
                </a:solidFill>
              </a:rPr>
              <a:t> </a:t>
            </a:r>
            <a:br>
              <a:rPr lang="de-DE" altLang="de-DE" sz="900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1958 The dowel plug</a:t>
            </a:r>
          </a:p>
        </p:txBody>
      </p:sp>
      <p:pic>
        <p:nvPicPr>
          <p:cNvPr id="59" name="Picture 109" descr="Kettensäge"/>
          <p:cNvPicPr>
            <a:picLocks noChangeArrowheads="1"/>
          </p:cNvPicPr>
          <p:nvPr/>
        </p:nvPicPr>
        <p:blipFill>
          <a:blip r:embed="rId15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913" y="3982686"/>
            <a:ext cx="1379471" cy="50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10" descr="dübe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45807">
            <a:off x="4712390" y="5179374"/>
            <a:ext cx="1188877" cy="43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14" descr="DietmarHopp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869" y="4879422"/>
            <a:ext cx="749883" cy="102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 Box 116"/>
          <p:cNvSpPr txBox="1">
            <a:spLocks noChangeArrowheads="1"/>
          </p:cNvSpPr>
          <p:nvPr/>
        </p:nvSpPr>
        <p:spPr bwMode="auto">
          <a:xfrm>
            <a:off x="7310860" y="5648052"/>
            <a:ext cx="14997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Dietmar Hopp</a:t>
            </a:r>
            <a:r>
              <a:rPr lang="de-DE" altLang="de-DE" sz="900" kern="0">
                <a:solidFill>
                  <a:srgbClr val="000000"/>
                </a:solidFill>
              </a:rPr>
              <a:t> </a:t>
            </a:r>
            <a:br>
              <a:rPr lang="de-DE" altLang="de-DE" sz="900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1972 Software</a:t>
            </a:r>
          </a:p>
        </p:txBody>
      </p:sp>
      <p:pic>
        <p:nvPicPr>
          <p:cNvPr id="63" name="Picture 117" descr="ferdinand_porsch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69" y="3745224"/>
            <a:ext cx="742072" cy="99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 Box 119"/>
          <p:cNvSpPr txBox="1">
            <a:spLocks noChangeArrowheads="1"/>
          </p:cNvSpPr>
          <p:nvPr/>
        </p:nvSpPr>
        <p:spPr bwMode="auto">
          <a:xfrm>
            <a:off x="2976724" y="4360752"/>
            <a:ext cx="141384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900" b="1" kern="0">
                <a:solidFill>
                  <a:srgbClr val="000000"/>
                </a:solidFill>
              </a:rPr>
              <a:t>Ferdinand Porsche</a:t>
            </a:r>
            <a:br>
              <a:rPr lang="de-DE" altLang="de-DE" sz="900" b="1" kern="0">
                <a:solidFill>
                  <a:srgbClr val="000000"/>
                </a:solidFill>
              </a:rPr>
            </a:br>
            <a:r>
              <a:rPr lang="de-DE" altLang="de-DE" sz="900" kern="0">
                <a:solidFill>
                  <a:srgbClr val="000000"/>
                </a:solidFill>
              </a:rPr>
              <a:t>1899 The Lohner-Porsche electromobile </a:t>
            </a:r>
          </a:p>
        </p:txBody>
      </p:sp>
      <p:grpSp>
        <p:nvGrpSpPr>
          <p:cNvPr id="65" name="Group 131"/>
          <p:cNvGrpSpPr>
            <a:grpSpLocks noChangeAspect="1"/>
          </p:cNvGrpSpPr>
          <p:nvPr/>
        </p:nvGrpSpPr>
        <p:grpSpPr bwMode="auto">
          <a:xfrm>
            <a:off x="8918422" y="5227805"/>
            <a:ext cx="1570067" cy="684268"/>
            <a:chOff x="4679" y="3310"/>
            <a:chExt cx="832" cy="363"/>
          </a:xfrm>
        </p:grpSpPr>
        <p:sp>
          <p:nvSpPr>
            <p:cNvPr id="66" name="AutoShape 130"/>
            <p:cNvSpPr>
              <a:spLocks noChangeAspect="1" noChangeArrowheads="1" noTextEdit="1"/>
            </p:cNvSpPr>
            <p:nvPr/>
          </p:nvSpPr>
          <p:spPr bwMode="auto">
            <a:xfrm>
              <a:off x="4679" y="3310"/>
              <a:ext cx="832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67" name="Freeform 132"/>
            <p:cNvSpPr>
              <a:spLocks/>
            </p:cNvSpPr>
            <p:nvPr/>
          </p:nvSpPr>
          <p:spPr bwMode="auto">
            <a:xfrm>
              <a:off x="4688" y="3312"/>
              <a:ext cx="713" cy="354"/>
            </a:xfrm>
            <a:custGeom>
              <a:avLst/>
              <a:gdLst>
                <a:gd name="T0" fmla="*/ 0 w 713"/>
                <a:gd name="T1" fmla="*/ 354 h 354"/>
                <a:gd name="T2" fmla="*/ 360 w 713"/>
                <a:gd name="T3" fmla="*/ 354 h 354"/>
                <a:gd name="T4" fmla="*/ 713 w 713"/>
                <a:gd name="T5" fmla="*/ 0 h 354"/>
                <a:gd name="T6" fmla="*/ 0 w 713"/>
                <a:gd name="T7" fmla="*/ 0 h 354"/>
                <a:gd name="T8" fmla="*/ 0 w 713"/>
                <a:gd name="T9" fmla="*/ 35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3" h="354">
                  <a:moveTo>
                    <a:pt x="0" y="354"/>
                  </a:moveTo>
                  <a:lnTo>
                    <a:pt x="360" y="354"/>
                  </a:lnTo>
                  <a:lnTo>
                    <a:pt x="713" y="0"/>
                  </a:lnTo>
                  <a:lnTo>
                    <a:pt x="0" y="0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rgbClr val="0C2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68" name="Freeform 133"/>
            <p:cNvSpPr>
              <a:spLocks/>
            </p:cNvSpPr>
            <p:nvPr/>
          </p:nvSpPr>
          <p:spPr bwMode="auto">
            <a:xfrm>
              <a:off x="4688" y="3312"/>
              <a:ext cx="713" cy="354"/>
            </a:xfrm>
            <a:custGeom>
              <a:avLst/>
              <a:gdLst>
                <a:gd name="T0" fmla="*/ 0 w 713"/>
                <a:gd name="T1" fmla="*/ 354 h 354"/>
                <a:gd name="T2" fmla="*/ 360 w 713"/>
                <a:gd name="T3" fmla="*/ 354 h 354"/>
                <a:gd name="T4" fmla="*/ 713 w 713"/>
                <a:gd name="T5" fmla="*/ 0 h 354"/>
                <a:gd name="T6" fmla="*/ 0 w 713"/>
                <a:gd name="T7" fmla="*/ 0 h 354"/>
                <a:gd name="T8" fmla="*/ 0 w 713"/>
                <a:gd name="T9" fmla="*/ 35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3" h="354">
                  <a:moveTo>
                    <a:pt x="0" y="354"/>
                  </a:moveTo>
                  <a:lnTo>
                    <a:pt x="360" y="354"/>
                  </a:lnTo>
                  <a:lnTo>
                    <a:pt x="713" y="0"/>
                  </a:lnTo>
                  <a:lnTo>
                    <a:pt x="0" y="0"/>
                  </a:lnTo>
                  <a:lnTo>
                    <a:pt x="0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69" name="Freeform 134"/>
            <p:cNvSpPr>
              <a:spLocks/>
            </p:cNvSpPr>
            <p:nvPr/>
          </p:nvSpPr>
          <p:spPr bwMode="auto">
            <a:xfrm>
              <a:off x="5431" y="3312"/>
              <a:ext cx="19" cy="24"/>
            </a:xfrm>
            <a:custGeom>
              <a:avLst/>
              <a:gdLst>
                <a:gd name="T0" fmla="*/ 0 w 19"/>
                <a:gd name="T1" fmla="*/ 0 h 24"/>
                <a:gd name="T2" fmla="*/ 19 w 19"/>
                <a:gd name="T3" fmla="*/ 0 h 24"/>
                <a:gd name="T4" fmla="*/ 19 w 19"/>
                <a:gd name="T5" fmla="*/ 3 h 24"/>
                <a:gd name="T6" fmla="*/ 11 w 19"/>
                <a:gd name="T7" fmla="*/ 3 h 24"/>
                <a:gd name="T8" fmla="*/ 11 w 19"/>
                <a:gd name="T9" fmla="*/ 24 h 24"/>
                <a:gd name="T10" fmla="*/ 7 w 19"/>
                <a:gd name="T11" fmla="*/ 24 h 24"/>
                <a:gd name="T12" fmla="*/ 7 w 19"/>
                <a:gd name="T13" fmla="*/ 3 h 24"/>
                <a:gd name="T14" fmla="*/ 0 w 19"/>
                <a:gd name="T15" fmla="*/ 3 h 24"/>
                <a:gd name="T16" fmla="*/ 0 w 19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4">
                  <a:moveTo>
                    <a:pt x="0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1" y="3"/>
                  </a:lnTo>
                  <a:lnTo>
                    <a:pt x="11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70" name="Freeform 135"/>
            <p:cNvSpPr>
              <a:spLocks/>
            </p:cNvSpPr>
            <p:nvPr/>
          </p:nvSpPr>
          <p:spPr bwMode="auto">
            <a:xfrm>
              <a:off x="5431" y="3312"/>
              <a:ext cx="19" cy="24"/>
            </a:xfrm>
            <a:custGeom>
              <a:avLst/>
              <a:gdLst>
                <a:gd name="T0" fmla="*/ 0 w 19"/>
                <a:gd name="T1" fmla="*/ 0 h 24"/>
                <a:gd name="T2" fmla="*/ 19 w 19"/>
                <a:gd name="T3" fmla="*/ 0 h 24"/>
                <a:gd name="T4" fmla="*/ 19 w 19"/>
                <a:gd name="T5" fmla="*/ 3 h 24"/>
                <a:gd name="T6" fmla="*/ 11 w 19"/>
                <a:gd name="T7" fmla="*/ 3 h 24"/>
                <a:gd name="T8" fmla="*/ 11 w 19"/>
                <a:gd name="T9" fmla="*/ 24 h 24"/>
                <a:gd name="T10" fmla="*/ 7 w 19"/>
                <a:gd name="T11" fmla="*/ 24 h 24"/>
                <a:gd name="T12" fmla="*/ 7 w 19"/>
                <a:gd name="T13" fmla="*/ 3 h 24"/>
                <a:gd name="T14" fmla="*/ 0 w 19"/>
                <a:gd name="T15" fmla="*/ 3 h 24"/>
                <a:gd name="T16" fmla="*/ 0 w 19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4">
                  <a:moveTo>
                    <a:pt x="0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1" y="3"/>
                  </a:lnTo>
                  <a:lnTo>
                    <a:pt x="11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71" name="Freeform 136"/>
            <p:cNvSpPr>
              <a:spLocks/>
            </p:cNvSpPr>
            <p:nvPr/>
          </p:nvSpPr>
          <p:spPr bwMode="auto">
            <a:xfrm>
              <a:off x="5453" y="3312"/>
              <a:ext cx="23" cy="24"/>
            </a:xfrm>
            <a:custGeom>
              <a:avLst/>
              <a:gdLst>
                <a:gd name="T0" fmla="*/ 20 w 30"/>
                <a:gd name="T1" fmla="*/ 24 h 31"/>
                <a:gd name="T2" fmla="*/ 20 w 30"/>
                <a:gd name="T3" fmla="*/ 10 h 31"/>
                <a:gd name="T4" fmla="*/ 20 w 30"/>
                <a:gd name="T5" fmla="*/ 4 h 31"/>
                <a:gd name="T6" fmla="*/ 20 w 30"/>
                <a:gd name="T7" fmla="*/ 4 h 31"/>
                <a:gd name="T8" fmla="*/ 13 w 30"/>
                <a:gd name="T9" fmla="*/ 24 h 31"/>
                <a:gd name="T10" fmla="*/ 10 w 30"/>
                <a:gd name="T11" fmla="*/ 24 h 31"/>
                <a:gd name="T12" fmla="*/ 3 w 30"/>
                <a:gd name="T13" fmla="*/ 4 h 31"/>
                <a:gd name="T14" fmla="*/ 3 w 30"/>
                <a:gd name="T15" fmla="*/ 10 h 31"/>
                <a:gd name="T16" fmla="*/ 3 w 30"/>
                <a:gd name="T17" fmla="*/ 24 h 31"/>
                <a:gd name="T18" fmla="*/ 0 w 30"/>
                <a:gd name="T19" fmla="*/ 24 h 31"/>
                <a:gd name="T20" fmla="*/ 0 w 30"/>
                <a:gd name="T21" fmla="*/ 0 h 31"/>
                <a:gd name="T22" fmla="*/ 5 w 30"/>
                <a:gd name="T23" fmla="*/ 0 h 31"/>
                <a:gd name="T24" fmla="*/ 12 w 30"/>
                <a:gd name="T25" fmla="*/ 21 h 31"/>
                <a:gd name="T26" fmla="*/ 18 w 30"/>
                <a:gd name="T27" fmla="*/ 0 h 31"/>
                <a:gd name="T28" fmla="*/ 23 w 30"/>
                <a:gd name="T29" fmla="*/ 0 h 31"/>
                <a:gd name="T30" fmla="*/ 23 w 30"/>
                <a:gd name="T31" fmla="*/ 24 h 31"/>
                <a:gd name="T32" fmla="*/ 20 w 30"/>
                <a:gd name="T33" fmla="*/ 24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8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8"/>
                    <a:pt x="4" y="12"/>
                    <a:pt x="4" y="13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6" y="31"/>
                    <a:pt x="26" y="31"/>
                    <a:pt x="26" y="31"/>
                  </a:cubicBezTo>
                </a:path>
              </a:pathLst>
            </a:custGeom>
            <a:solidFill>
              <a:srgbClr val="0C2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  <p:sp>
          <p:nvSpPr>
            <p:cNvPr id="72" name="Freeform 137"/>
            <p:cNvSpPr>
              <a:spLocks noEditPoints="1"/>
            </p:cNvSpPr>
            <p:nvPr/>
          </p:nvSpPr>
          <p:spPr bwMode="auto">
            <a:xfrm>
              <a:off x="4697" y="3376"/>
              <a:ext cx="512" cy="225"/>
            </a:xfrm>
            <a:custGeom>
              <a:avLst/>
              <a:gdLst>
                <a:gd name="T0" fmla="*/ 413 w 665"/>
                <a:gd name="T1" fmla="*/ 3 h 293"/>
                <a:gd name="T2" fmla="*/ 343 w 665"/>
                <a:gd name="T3" fmla="*/ 3 h 293"/>
                <a:gd name="T4" fmla="*/ 343 w 665"/>
                <a:gd name="T5" fmla="*/ 170 h 293"/>
                <a:gd name="T6" fmla="*/ 282 w 665"/>
                <a:gd name="T7" fmla="*/ 3 h 293"/>
                <a:gd name="T8" fmla="*/ 222 w 665"/>
                <a:gd name="T9" fmla="*/ 3 h 293"/>
                <a:gd name="T10" fmla="*/ 169 w 665"/>
                <a:gd name="T11" fmla="*/ 143 h 293"/>
                <a:gd name="T12" fmla="*/ 99 w 665"/>
                <a:gd name="T13" fmla="*/ 87 h 293"/>
                <a:gd name="T14" fmla="*/ 59 w 665"/>
                <a:gd name="T15" fmla="*/ 61 h 293"/>
                <a:gd name="T16" fmla="*/ 92 w 665"/>
                <a:gd name="T17" fmla="*/ 47 h 293"/>
                <a:gd name="T18" fmla="*/ 142 w 665"/>
                <a:gd name="T19" fmla="*/ 61 h 293"/>
                <a:gd name="T20" fmla="*/ 167 w 665"/>
                <a:gd name="T21" fmla="*/ 18 h 293"/>
                <a:gd name="T22" fmla="*/ 88 w 665"/>
                <a:gd name="T23" fmla="*/ 0 h 293"/>
                <a:gd name="T24" fmla="*/ 88 w 665"/>
                <a:gd name="T25" fmla="*/ 0 h 293"/>
                <a:gd name="T26" fmla="*/ 17 w 665"/>
                <a:gd name="T27" fmla="*/ 25 h 293"/>
                <a:gd name="T28" fmla="*/ 0 w 665"/>
                <a:gd name="T29" fmla="*/ 66 h 293"/>
                <a:gd name="T30" fmla="*/ 25 w 665"/>
                <a:gd name="T31" fmla="*/ 115 h 293"/>
                <a:gd name="T32" fmla="*/ 72 w 665"/>
                <a:gd name="T33" fmla="*/ 137 h 293"/>
                <a:gd name="T34" fmla="*/ 108 w 665"/>
                <a:gd name="T35" fmla="*/ 160 h 293"/>
                <a:gd name="T36" fmla="*/ 103 w 665"/>
                <a:gd name="T37" fmla="*/ 170 h 293"/>
                <a:gd name="T38" fmla="*/ 80 w 665"/>
                <a:gd name="T39" fmla="*/ 177 h 293"/>
                <a:gd name="T40" fmla="*/ 22 w 665"/>
                <a:gd name="T41" fmla="*/ 160 h 293"/>
                <a:gd name="T42" fmla="*/ 0 w 665"/>
                <a:gd name="T43" fmla="*/ 203 h 293"/>
                <a:gd name="T44" fmla="*/ 80 w 665"/>
                <a:gd name="T45" fmla="*/ 225 h 293"/>
                <a:gd name="T46" fmla="*/ 83 w 665"/>
                <a:gd name="T47" fmla="*/ 225 h 293"/>
                <a:gd name="T48" fmla="*/ 144 w 665"/>
                <a:gd name="T49" fmla="*/ 205 h 293"/>
                <a:gd name="T50" fmla="*/ 146 w 665"/>
                <a:gd name="T51" fmla="*/ 203 h 293"/>
                <a:gd name="T52" fmla="*/ 139 w 665"/>
                <a:gd name="T53" fmla="*/ 221 h 293"/>
                <a:gd name="T54" fmla="*/ 203 w 665"/>
                <a:gd name="T55" fmla="*/ 221 h 293"/>
                <a:gd name="T56" fmla="*/ 214 w 665"/>
                <a:gd name="T57" fmla="*/ 189 h 293"/>
                <a:gd name="T58" fmla="*/ 251 w 665"/>
                <a:gd name="T59" fmla="*/ 195 h 293"/>
                <a:gd name="T60" fmla="*/ 288 w 665"/>
                <a:gd name="T61" fmla="*/ 189 h 293"/>
                <a:gd name="T62" fmla="*/ 299 w 665"/>
                <a:gd name="T63" fmla="*/ 221 h 293"/>
                <a:gd name="T64" fmla="*/ 403 w 665"/>
                <a:gd name="T65" fmla="*/ 221 h 293"/>
                <a:gd name="T66" fmla="*/ 403 w 665"/>
                <a:gd name="T67" fmla="*/ 154 h 293"/>
                <a:gd name="T68" fmla="*/ 425 w 665"/>
                <a:gd name="T69" fmla="*/ 154 h 293"/>
                <a:gd name="T70" fmla="*/ 512 w 665"/>
                <a:gd name="T71" fmla="*/ 79 h 293"/>
                <a:gd name="T72" fmla="*/ 413 w 665"/>
                <a:gd name="T73" fmla="*/ 3 h 293"/>
                <a:gd name="T74" fmla="*/ 251 w 665"/>
                <a:gd name="T75" fmla="*/ 146 h 293"/>
                <a:gd name="T76" fmla="*/ 229 w 665"/>
                <a:gd name="T77" fmla="*/ 142 h 293"/>
                <a:gd name="T78" fmla="*/ 251 w 665"/>
                <a:gd name="T79" fmla="*/ 72 h 293"/>
                <a:gd name="T80" fmla="*/ 252 w 665"/>
                <a:gd name="T81" fmla="*/ 72 h 293"/>
                <a:gd name="T82" fmla="*/ 273 w 665"/>
                <a:gd name="T83" fmla="*/ 142 h 293"/>
                <a:gd name="T84" fmla="*/ 251 w 665"/>
                <a:gd name="T85" fmla="*/ 146 h 293"/>
                <a:gd name="T86" fmla="*/ 418 w 665"/>
                <a:gd name="T87" fmla="*/ 106 h 293"/>
                <a:gd name="T88" fmla="*/ 403 w 665"/>
                <a:gd name="T89" fmla="*/ 106 h 293"/>
                <a:gd name="T90" fmla="*/ 403 w 665"/>
                <a:gd name="T91" fmla="*/ 49 h 293"/>
                <a:gd name="T92" fmla="*/ 418 w 665"/>
                <a:gd name="T93" fmla="*/ 49 h 293"/>
                <a:gd name="T94" fmla="*/ 455 w 665"/>
                <a:gd name="T95" fmla="*/ 78 h 293"/>
                <a:gd name="T96" fmla="*/ 418 w 665"/>
                <a:gd name="T97" fmla="*/ 106 h 2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65" h="293">
                  <a:moveTo>
                    <a:pt x="537" y="4"/>
                  </a:moveTo>
                  <a:cubicBezTo>
                    <a:pt x="446" y="4"/>
                    <a:pt x="446" y="4"/>
                    <a:pt x="446" y="4"/>
                  </a:cubicBezTo>
                  <a:cubicBezTo>
                    <a:pt x="446" y="222"/>
                    <a:pt x="446" y="222"/>
                    <a:pt x="446" y="222"/>
                  </a:cubicBezTo>
                  <a:cubicBezTo>
                    <a:pt x="366" y="4"/>
                    <a:pt x="366" y="4"/>
                    <a:pt x="366" y="4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19" y="186"/>
                    <a:pt x="219" y="186"/>
                    <a:pt x="219" y="186"/>
                  </a:cubicBezTo>
                  <a:cubicBezTo>
                    <a:pt x="212" y="140"/>
                    <a:pt x="165" y="124"/>
                    <a:pt x="128" y="113"/>
                  </a:cubicBezTo>
                  <a:cubicBezTo>
                    <a:pt x="103" y="105"/>
                    <a:pt x="77" y="93"/>
                    <a:pt x="77" y="80"/>
                  </a:cubicBezTo>
                  <a:cubicBezTo>
                    <a:pt x="78" y="70"/>
                    <a:pt x="91" y="60"/>
                    <a:pt x="119" y="61"/>
                  </a:cubicBezTo>
                  <a:cubicBezTo>
                    <a:pt x="137" y="62"/>
                    <a:pt x="153" y="64"/>
                    <a:pt x="185" y="79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188" y="9"/>
                    <a:pt x="147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75" y="0"/>
                    <a:pt x="42" y="12"/>
                    <a:pt x="22" y="33"/>
                  </a:cubicBezTo>
                  <a:cubicBezTo>
                    <a:pt x="8" y="47"/>
                    <a:pt x="1" y="66"/>
                    <a:pt x="0" y="86"/>
                  </a:cubicBezTo>
                  <a:cubicBezTo>
                    <a:pt x="0" y="114"/>
                    <a:pt x="10" y="134"/>
                    <a:pt x="32" y="150"/>
                  </a:cubicBezTo>
                  <a:cubicBezTo>
                    <a:pt x="50" y="163"/>
                    <a:pt x="73" y="172"/>
                    <a:pt x="94" y="178"/>
                  </a:cubicBezTo>
                  <a:cubicBezTo>
                    <a:pt x="119" y="186"/>
                    <a:pt x="140" y="193"/>
                    <a:pt x="140" y="208"/>
                  </a:cubicBezTo>
                  <a:cubicBezTo>
                    <a:pt x="139" y="213"/>
                    <a:pt x="137" y="218"/>
                    <a:pt x="134" y="222"/>
                  </a:cubicBezTo>
                  <a:cubicBezTo>
                    <a:pt x="127" y="228"/>
                    <a:pt x="118" y="231"/>
                    <a:pt x="104" y="231"/>
                  </a:cubicBezTo>
                  <a:cubicBezTo>
                    <a:pt x="78" y="232"/>
                    <a:pt x="59" y="228"/>
                    <a:pt x="29" y="209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31" y="283"/>
                    <a:pt x="67" y="293"/>
                    <a:pt x="104" y="293"/>
                  </a:cubicBezTo>
                  <a:cubicBezTo>
                    <a:pt x="108" y="293"/>
                    <a:pt x="108" y="293"/>
                    <a:pt x="108" y="293"/>
                  </a:cubicBezTo>
                  <a:cubicBezTo>
                    <a:pt x="141" y="292"/>
                    <a:pt x="166" y="283"/>
                    <a:pt x="187" y="267"/>
                  </a:cubicBezTo>
                  <a:cubicBezTo>
                    <a:pt x="188" y="266"/>
                    <a:pt x="189" y="265"/>
                    <a:pt x="190" y="264"/>
                  </a:cubicBezTo>
                  <a:cubicBezTo>
                    <a:pt x="181" y="288"/>
                    <a:pt x="181" y="288"/>
                    <a:pt x="181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92" y="251"/>
                    <a:pt x="309" y="254"/>
                    <a:pt x="326" y="254"/>
                  </a:cubicBezTo>
                  <a:cubicBezTo>
                    <a:pt x="344" y="254"/>
                    <a:pt x="360" y="251"/>
                    <a:pt x="374" y="246"/>
                  </a:cubicBezTo>
                  <a:cubicBezTo>
                    <a:pt x="388" y="288"/>
                    <a:pt x="388" y="288"/>
                    <a:pt x="388" y="288"/>
                  </a:cubicBezTo>
                  <a:cubicBezTo>
                    <a:pt x="523" y="288"/>
                    <a:pt x="523" y="288"/>
                    <a:pt x="523" y="288"/>
                  </a:cubicBezTo>
                  <a:cubicBezTo>
                    <a:pt x="523" y="200"/>
                    <a:pt x="523" y="200"/>
                    <a:pt x="523" y="200"/>
                  </a:cubicBezTo>
                  <a:cubicBezTo>
                    <a:pt x="552" y="200"/>
                    <a:pt x="552" y="200"/>
                    <a:pt x="552" y="200"/>
                  </a:cubicBezTo>
                  <a:cubicBezTo>
                    <a:pt x="623" y="200"/>
                    <a:pt x="665" y="164"/>
                    <a:pt x="665" y="103"/>
                  </a:cubicBezTo>
                  <a:cubicBezTo>
                    <a:pt x="665" y="36"/>
                    <a:pt x="624" y="4"/>
                    <a:pt x="537" y="4"/>
                  </a:cubicBezTo>
                  <a:close/>
                  <a:moveTo>
                    <a:pt x="326" y="190"/>
                  </a:moveTo>
                  <a:cubicBezTo>
                    <a:pt x="316" y="190"/>
                    <a:pt x="306" y="188"/>
                    <a:pt x="297" y="185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7" y="94"/>
                    <a:pt x="327" y="94"/>
                    <a:pt x="327" y="94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7" y="188"/>
                    <a:pt x="337" y="190"/>
                    <a:pt x="326" y="190"/>
                  </a:cubicBezTo>
                  <a:close/>
                  <a:moveTo>
                    <a:pt x="543" y="138"/>
                  </a:moveTo>
                  <a:cubicBezTo>
                    <a:pt x="523" y="138"/>
                    <a:pt x="523" y="138"/>
                    <a:pt x="523" y="138"/>
                  </a:cubicBezTo>
                  <a:cubicBezTo>
                    <a:pt x="523" y="64"/>
                    <a:pt x="523" y="64"/>
                    <a:pt x="523" y="64"/>
                  </a:cubicBezTo>
                  <a:cubicBezTo>
                    <a:pt x="543" y="64"/>
                    <a:pt x="543" y="64"/>
                    <a:pt x="543" y="64"/>
                  </a:cubicBezTo>
                  <a:cubicBezTo>
                    <a:pt x="569" y="64"/>
                    <a:pt x="591" y="73"/>
                    <a:pt x="591" y="101"/>
                  </a:cubicBezTo>
                  <a:cubicBezTo>
                    <a:pt x="591" y="129"/>
                    <a:pt x="569" y="138"/>
                    <a:pt x="543" y="1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srgbClr val="000000"/>
                </a:solidFill>
              </a:endParaRPr>
            </a:p>
          </p:txBody>
        </p:sp>
      </p:grpSp>
      <p:pic>
        <p:nvPicPr>
          <p:cNvPr id="73" name="Picture 138" descr="774px-Lohner_Porsche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67" y="3746786"/>
            <a:ext cx="1481018" cy="99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>
                <a:solidFill>
                  <a:schemeClr val="accent5"/>
                </a:solidFill>
              </a:rPr>
              <a:pPr/>
              <a:t>3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9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0857" y="280263"/>
            <a:ext cx="10515600" cy="876300"/>
          </a:xfrm>
        </p:spPr>
        <p:txBody>
          <a:bodyPr/>
          <a:lstStyle/>
          <a:p>
            <a:r>
              <a:rPr lang="de-DE" dirty="0" smtClean="0"/>
              <a:t>Hidden Champions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1952849" y="6422638"/>
            <a:ext cx="10526183" cy="221932"/>
          </a:xfrm>
        </p:spPr>
        <p:txBody>
          <a:bodyPr/>
          <a:lstStyle/>
          <a:p>
            <a:r>
              <a:rPr lang="de-DE" smtClean="0"/>
              <a:t>  </a:t>
            </a:r>
            <a:r>
              <a:rPr lang="de-DE" sz="1000">
                <a:solidFill>
                  <a:schemeClr val="accent5"/>
                </a:solidFill>
              </a:rPr>
              <a:t>© VDI/VDE-IT </a:t>
            </a:r>
            <a:r>
              <a:rPr lang="de-DE" sz="1000">
                <a:solidFill>
                  <a:schemeClr val="accent5"/>
                </a:solidFill>
                <a:sym typeface="Wingdings" panose="05000000000000000000" pitchFamily="2" charset="2"/>
              </a:rPr>
              <a:t></a:t>
            </a:r>
            <a:r>
              <a:rPr lang="de-DE" sz="1000">
                <a:solidFill>
                  <a:schemeClr val="accent5"/>
                </a:solidFill>
              </a:rPr>
              <a:t>  </a:t>
            </a:r>
            <a:fld id="{12CCBF5E-5E1E-43A5-B4E2-C140E7BD9013}" type="slidenum">
              <a:rPr lang="de-DE" sz="1000">
                <a:solidFill>
                  <a:schemeClr val="accent5"/>
                </a:solidFill>
              </a:rPr>
              <a:pPr/>
              <a:t>4</a:t>
            </a:fld>
            <a:r>
              <a:rPr lang="de-DE" sz="1000">
                <a:solidFill>
                  <a:schemeClr val="accent5"/>
                </a:solidFill>
              </a:rPr>
              <a:t> </a:t>
            </a:r>
            <a:endParaRPr lang="de-DE" sz="1000" dirty="0">
              <a:solidFill>
                <a:schemeClr val="accent5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003" y="1204051"/>
            <a:ext cx="1619250" cy="62865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73003" y="112560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European Leader in office chairs</a:t>
            </a:r>
            <a:endParaRPr lang="en-IN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708" y="1970046"/>
            <a:ext cx="1276350" cy="81915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160" y="1905325"/>
            <a:ext cx="2019144" cy="721538"/>
          </a:xfrm>
          <a:prstGeom prst="rect">
            <a:avLst/>
          </a:prstGeom>
        </p:spPr>
      </p:pic>
      <p:sp>
        <p:nvSpPr>
          <p:cNvPr id="39" name="Textfeld 38"/>
          <p:cNvSpPr txBox="1"/>
          <p:nvPr/>
        </p:nvSpPr>
        <p:spPr>
          <a:xfrm>
            <a:off x="4373003" y="192613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European Leader in tunnelling systems</a:t>
            </a:r>
            <a:endParaRPr lang="en-IN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8933" y="910663"/>
            <a:ext cx="673051" cy="98955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4790" y="3136903"/>
            <a:ext cx="1971675" cy="561975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4551259" y="2943234"/>
            <a:ext cx="23732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dirty="0" smtClean="0"/>
              <a:t>Remote connectivity, </a:t>
            </a:r>
            <a:br>
              <a:rPr lang="en-IN" dirty="0" smtClean="0"/>
            </a:br>
            <a:r>
              <a:rPr lang="en-IN" dirty="0" smtClean="0"/>
              <a:t>Augmented reality,</a:t>
            </a:r>
            <a:br>
              <a:rPr lang="en-IN" dirty="0" smtClean="0"/>
            </a:br>
            <a:r>
              <a:rPr lang="en-IN" dirty="0" smtClean="0"/>
              <a:t>2.500 Mio users</a:t>
            </a:r>
            <a:endParaRPr lang="en-IN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570" y="3918656"/>
            <a:ext cx="1952625" cy="762000"/>
          </a:xfrm>
          <a:prstGeom prst="rect">
            <a:avLst/>
          </a:prstGeom>
        </p:spPr>
      </p:pic>
      <p:sp>
        <p:nvSpPr>
          <p:cNvPr id="74" name="Rechteck 73"/>
          <p:cNvSpPr/>
          <p:nvPr/>
        </p:nvSpPr>
        <p:spPr>
          <a:xfrm>
            <a:off x="4718314" y="4020177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dirty="0" smtClean="0"/>
              <a:t>Market leader of </a:t>
            </a:r>
            <a:br>
              <a:rPr lang="en-IN" dirty="0" smtClean="0"/>
            </a:br>
            <a:r>
              <a:rPr lang="en-IN" dirty="0" smtClean="0"/>
              <a:t>Endoscopes</a:t>
            </a:r>
            <a:endParaRPr lang="en-IN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85894" y="4621239"/>
            <a:ext cx="673676" cy="1139045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4814461" y="4917599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dirty="0" smtClean="0"/>
              <a:t>Lever Arch File</a:t>
            </a:r>
            <a:endParaRPr lang="en-IN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5860" y="4874540"/>
            <a:ext cx="1543050" cy="60960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888" y="5556437"/>
            <a:ext cx="746994" cy="821693"/>
          </a:xfrm>
          <a:prstGeom prst="rect">
            <a:avLst/>
          </a:prstGeom>
        </p:spPr>
      </p:pic>
      <p:sp>
        <p:nvSpPr>
          <p:cNvPr id="75" name="Rechteck 74"/>
          <p:cNvSpPr/>
          <p:nvPr/>
        </p:nvSpPr>
        <p:spPr>
          <a:xfrm>
            <a:off x="4989575" y="5700753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dirty="0" smtClean="0"/>
              <a:t>Chocolate</a:t>
            </a:r>
            <a:endParaRPr lang="en-IN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1143" y="5749407"/>
            <a:ext cx="1063179" cy="91995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04342" y="3971240"/>
            <a:ext cx="1447800" cy="671513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43968" y="2902114"/>
            <a:ext cx="1377617" cy="82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2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0" grpId="0"/>
      <p:bldP spid="74" grpId="0"/>
      <p:bldP spid="13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105"/>
          <p:cNvCxnSpPr>
            <a:stCxn id="14" idx="3"/>
            <a:endCxn id="57" idx="3"/>
          </p:cNvCxnSpPr>
          <p:nvPr/>
        </p:nvCxnSpPr>
        <p:spPr>
          <a:xfrm>
            <a:off x="9048328" y="3140968"/>
            <a:ext cx="5734" cy="2735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113"/>
          <p:cNvCxnSpPr>
            <a:stCxn id="7" idx="3"/>
            <a:endCxn id="56" idx="1"/>
          </p:cNvCxnSpPr>
          <p:nvPr/>
        </p:nvCxnSpPr>
        <p:spPr>
          <a:xfrm>
            <a:off x="7685870" y="4495614"/>
            <a:ext cx="3248" cy="138090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 bwMode="auto">
          <a:xfrm>
            <a:off x="6911870" y="4361327"/>
            <a:ext cx="774000" cy="268573"/>
          </a:xfrm>
          <a:prstGeom prst="rect">
            <a:avLst/>
          </a:prstGeom>
          <a:solidFill>
            <a:srgbClr val="DDD1E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accent6"/>
                </a:solidFill>
              </a:rPr>
              <a:t>13,2 %</a:t>
            </a:r>
            <a:endParaRPr lang="de-DE" sz="1000" b="1" dirty="0">
              <a:solidFill>
                <a:schemeClr val="accent6"/>
              </a:solidFill>
            </a:endParaRPr>
          </a:p>
        </p:txBody>
      </p:sp>
      <p:cxnSp>
        <p:nvCxnSpPr>
          <p:cNvPr id="8" name="Gerade Verbindung 63"/>
          <p:cNvCxnSpPr>
            <a:stCxn id="12" idx="3"/>
            <a:endCxn id="7" idx="3"/>
          </p:cNvCxnSpPr>
          <p:nvPr/>
        </p:nvCxnSpPr>
        <p:spPr>
          <a:xfrm>
            <a:off x="7683026" y="3139793"/>
            <a:ext cx="2844" cy="135582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832008" y="247646"/>
            <a:ext cx="7886700" cy="876300"/>
          </a:xfrm>
        </p:spPr>
        <p:txBody>
          <a:bodyPr/>
          <a:lstStyle/>
          <a:p>
            <a:r>
              <a:rPr lang="de-DE" dirty="0" smtClean="0"/>
              <a:t>FUE-</a:t>
            </a:r>
            <a:r>
              <a:rPr lang="de-DE" dirty="0" err="1" smtClean="0"/>
              <a:t>IntensitY</a:t>
            </a:r>
            <a:r>
              <a:rPr lang="de-DE" dirty="0" smtClean="0"/>
              <a:t>, 2017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 bwMode="auto">
          <a:xfrm>
            <a:off x="4176244" y="3346089"/>
            <a:ext cx="998916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9D7EB8"/>
                </a:solidFill>
              </a:rPr>
              <a:t>18,5</a:t>
            </a:r>
            <a:r>
              <a:rPr lang="de-DE" sz="900" b="1" i="1" dirty="0">
                <a:solidFill>
                  <a:srgbClr val="9D7EB8"/>
                </a:solidFill>
              </a:rPr>
              <a:t> </a:t>
            </a:r>
            <a:r>
              <a:rPr lang="de-DE" sz="900" b="1" i="1" dirty="0" smtClean="0">
                <a:solidFill>
                  <a:srgbClr val="9D7EB8"/>
                </a:solidFill>
              </a:rPr>
              <a:t>Mrd. €</a:t>
            </a:r>
            <a:endParaRPr lang="de-DE" sz="900" b="1" i="1" dirty="0">
              <a:solidFill>
                <a:srgbClr val="9D7EB8"/>
              </a:solidFill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1673092" y="2141409"/>
            <a:ext cx="7380544" cy="268576"/>
          </a:xfrm>
          <a:prstGeom prst="rect">
            <a:avLst/>
          </a:prstGeom>
          <a:solidFill>
            <a:srgbClr val="DDD1E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smtClean="0">
                <a:solidFill>
                  <a:schemeClr val="tx2"/>
                </a:solidFill>
              </a:rPr>
              <a:t>22,7 Mrd. €</a:t>
            </a:r>
            <a:endParaRPr lang="de-DE" sz="1100" b="1" dirty="0">
              <a:solidFill>
                <a:schemeClr val="tx2"/>
              </a:solidFill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1671026" y="3005505"/>
            <a:ext cx="6012000" cy="268576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smtClean="0">
                <a:solidFill>
                  <a:schemeClr val="bg1"/>
                </a:solidFill>
              </a:rPr>
              <a:t>81.5%</a:t>
            </a:r>
            <a:endParaRPr lang="de-DE" sz="1100" b="1" dirty="0">
              <a:solidFill>
                <a:schemeClr val="bg1"/>
              </a:solidFill>
            </a:endParaRPr>
          </a:p>
        </p:txBody>
      </p:sp>
      <p:sp>
        <p:nvSpPr>
          <p:cNvPr id="13" name="Rechteck 12"/>
          <p:cNvSpPr/>
          <p:nvPr/>
        </p:nvSpPr>
        <p:spPr bwMode="auto">
          <a:xfrm>
            <a:off x="1643696" y="1853377"/>
            <a:ext cx="7399545" cy="26857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err="1" smtClean="0">
                <a:solidFill>
                  <a:schemeClr val="tx2"/>
                </a:solidFill>
              </a:rPr>
              <a:t>FuE</a:t>
            </a:r>
            <a:r>
              <a:rPr lang="de-DE" sz="1100" b="1" dirty="0" smtClean="0">
                <a:solidFill>
                  <a:schemeClr val="tx2"/>
                </a:solidFill>
              </a:rPr>
              <a:t> </a:t>
            </a:r>
            <a:r>
              <a:rPr lang="de-DE" sz="1100" b="1" dirty="0" err="1" smtClean="0">
                <a:solidFill>
                  <a:schemeClr val="tx2"/>
                </a:solidFill>
              </a:rPr>
              <a:t>spendings</a:t>
            </a:r>
            <a:r>
              <a:rPr lang="de-DE" sz="1100" b="1" dirty="0" smtClean="0">
                <a:solidFill>
                  <a:schemeClr val="tx2"/>
                </a:solidFill>
              </a:rPr>
              <a:t> Baden-Württemberg (total)</a:t>
            </a:r>
            <a:endParaRPr lang="de-DE" sz="1100" b="1" dirty="0">
              <a:solidFill>
                <a:schemeClr val="tx2"/>
              </a:solidFill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7698328" y="3006680"/>
            <a:ext cx="1350000" cy="268576"/>
          </a:xfrm>
          <a:prstGeom prst="rect">
            <a:avLst/>
          </a:prstGeom>
          <a:solidFill>
            <a:srgbClr val="DDD1E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smtClean="0">
                <a:solidFill>
                  <a:schemeClr val="accent6"/>
                </a:solidFill>
              </a:rPr>
              <a:t>18,5%</a:t>
            </a:r>
            <a:endParaRPr lang="de-DE" sz="1100" b="1" dirty="0">
              <a:solidFill>
                <a:schemeClr val="accent6"/>
              </a:solidFill>
            </a:endParaRPr>
          </a:p>
        </p:txBody>
      </p:sp>
      <p:sp>
        <p:nvSpPr>
          <p:cNvPr id="15" name="Rechteck 14"/>
          <p:cNvSpPr/>
          <p:nvPr/>
        </p:nvSpPr>
        <p:spPr bwMode="auto">
          <a:xfrm>
            <a:off x="1669098" y="2689848"/>
            <a:ext cx="6051312" cy="28803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smtClean="0">
                <a:solidFill>
                  <a:schemeClr val="tx2"/>
                </a:solidFill>
              </a:rPr>
              <a:t>Private </a:t>
            </a:r>
            <a:r>
              <a:rPr lang="de-DE" sz="1100" b="1" dirty="0" err="1" smtClean="0">
                <a:solidFill>
                  <a:schemeClr val="tx2"/>
                </a:solidFill>
              </a:rPr>
              <a:t>sector</a:t>
            </a:r>
            <a:endParaRPr lang="de-DE" sz="1100" b="1" dirty="0">
              <a:solidFill>
                <a:schemeClr val="tx2"/>
              </a:solidFill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7703002" y="2689848"/>
            <a:ext cx="1337934" cy="28803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 smtClean="0">
                <a:solidFill>
                  <a:schemeClr val="tx2"/>
                </a:solidFill>
              </a:rPr>
              <a:t>Public </a:t>
            </a:r>
            <a:r>
              <a:rPr lang="de-DE" sz="1100" b="1" dirty="0" err="1" smtClean="0">
                <a:solidFill>
                  <a:schemeClr val="tx2"/>
                </a:solidFill>
              </a:rPr>
              <a:t>sector</a:t>
            </a:r>
            <a:endParaRPr lang="de-DE" sz="1100" b="1" dirty="0">
              <a:solidFill>
                <a:schemeClr val="tx2"/>
              </a:solidFill>
            </a:endParaRPr>
          </a:p>
        </p:txBody>
      </p:sp>
      <p:sp>
        <p:nvSpPr>
          <p:cNvPr id="17" name="Rechteck 16"/>
          <p:cNvSpPr/>
          <p:nvPr/>
        </p:nvSpPr>
        <p:spPr bwMode="auto">
          <a:xfrm>
            <a:off x="3948686" y="3934791"/>
            <a:ext cx="1302674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Electronics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18" name="Rechteck 17"/>
          <p:cNvSpPr/>
          <p:nvPr/>
        </p:nvSpPr>
        <p:spPr bwMode="auto">
          <a:xfrm>
            <a:off x="4913686" y="3928846"/>
            <a:ext cx="144016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Engineering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5857016" y="3928887"/>
            <a:ext cx="86274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ICT</a:t>
            </a:r>
            <a:endParaRPr lang="de-DE" sz="1000" b="1" dirty="0">
              <a:solidFill>
                <a:schemeClr val="tx2"/>
              </a:solidFill>
            </a:endParaRPr>
          </a:p>
        </p:txBody>
      </p:sp>
      <p:cxnSp>
        <p:nvCxnSpPr>
          <p:cNvPr id="20" name="Gewinkelte Verbindung 27"/>
          <p:cNvCxnSpPr>
            <a:stCxn id="23" idx="2"/>
            <a:endCxn id="21" idx="0"/>
          </p:cNvCxnSpPr>
          <p:nvPr/>
        </p:nvCxnSpPr>
        <p:spPr>
          <a:xfrm rot="16200000" flipH="1">
            <a:off x="2898389" y="4092887"/>
            <a:ext cx="216481" cy="320398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/>
          <p:cNvSpPr/>
          <p:nvPr/>
        </p:nvSpPr>
        <p:spPr bwMode="auto">
          <a:xfrm>
            <a:off x="1672828" y="4361327"/>
            <a:ext cx="2988000" cy="2685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>
                <a:solidFill>
                  <a:schemeClr val="bg1"/>
                </a:solidFill>
              </a:rPr>
              <a:t>49,5 %</a:t>
            </a:r>
          </a:p>
        </p:txBody>
      </p:sp>
      <p:sp>
        <p:nvSpPr>
          <p:cNvPr id="22" name="Rechteck 21"/>
          <p:cNvSpPr/>
          <p:nvPr/>
        </p:nvSpPr>
        <p:spPr bwMode="auto">
          <a:xfrm>
            <a:off x="2760672" y="4777782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9D7EB8"/>
                </a:solidFill>
              </a:rPr>
              <a:t>9,1 Mrd. €</a:t>
            </a:r>
            <a:endParaRPr lang="de-DE" sz="900" b="1" i="1" dirty="0">
              <a:solidFill>
                <a:srgbClr val="9D7EB8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1348012" y="3928846"/>
            <a:ext cx="2996836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Automotive </a:t>
            </a:r>
            <a:r>
              <a:rPr lang="de-DE" sz="1000" b="1" dirty="0" err="1" smtClean="0">
                <a:solidFill>
                  <a:schemeClr val="tx2"/>
                </a:solidFill>
              </a:rPr>
              <a:t>and</a:t>
            </a:r>
            <a:r>
              <a:rPr lang="de-DE" sz="1000" b="1" dirty="0" smtClean="0">
                <a:solidFill>
                  <a:schemeClr val="tx2"/>
                </a:solidFill>
              </a:rPr>
              <a:t> </a:t>
            </a:r>
            <a:r>
              <a:rPr lang="de-DE" sz="1000" b="1" dirty="0" err="1" smtClean="0">
                <a:solidFill>
                  <a:schemeClr val="tx2"/>
                </a:solidFill>
              </a:rPr>
              <a:t>components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24" name="Rechteck 23"/>
          <p:cNvSpPr/>
          <p:nvPr/>
        </p:nvSpPr>
        <p:spPr bwMode="auto">
          <a:xfrm>
            <a:off x="4657122" y="4361327"/>
            <a:ext cx="810000" cy="268576"/>
          </a:xfrm>
          <a:prstGeom prst="rect">
            <a:avLst/>
          </a:prstGeom>
          <a:solidFill>
            <a:srgbClr val="9D9D9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>
                <a:solidFill>
                  <a:schemeClr val="tx2"/>
                </a:solidFill>
              </a:rPr>
              <a:t>13,6 %</a:t>
            </a:r>
          </a:p>
        </p:txBody>
      </p:sp>
      <p:sp>
        <p:nvSpPr>
          <p:cNvPr id="25" name="Rechteck 24"/>
          <p:cNvSpPr/>
          <p:nvPr/>
        </p:nvSpPr>
        <p:spPr bwMode="auto">
          <a:xfrm>
            <a:off x="5467122" y="4361327"/>
            <a:ext cx="598692" cy="268576"/>
          </a:xfrm>
          <a:prstGeom prst="rect">
            <a:avLst/>
          </a:prstGeom>
          <a:solidFill>
            <a:srgbClr val="BCBCB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10,0 %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26" name="Rechteck 25"/>
          <p:cNvSpPr/>
          <p:nvPr/>
        </p:nvSpPr>
        <p:spPr bwMode="auto">
          <a:xfrm>
            <a:off x="6065814" y="4361327"/>
            <a:ext cx="504056" cy="268576"/>
          </a:xfrm>
          <a:prstGeom prst="rect">
            <a:avLst/>
          </a:prstGeom>
          <a:solidFill>
            <a:srgbClr val="D0D0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8,2 %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27" name="Rechteck 26"/>
          <p:cNvSpPr/>
          <p:nvPr/>
        </p:nvSpPr>
        <p:spPr bwMode="auto">
          <a:xfrm>
            <a:off x="6569870" y="4361327"/>
            <a:ext cx="342000" cy="2685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5,7 %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28" name="Rechteck 27"/>
          <p:cNvSpPr/>
          <p:nvPr/>
        </p:nvSpPr>
        <p:spPr bwMode="auto">
          <a:xfrm>
            <a:off x="7699668" y="3346089"/>
            <a:ext cx="1343011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9D7EB8"/>
                </a:solidFill>
              </a:rPr>
              <a:t>4,2 Mrd. €</a:t>
            </a:r>
            <a:endParaRPr lang="de-DE" sz="900" b="1" i="1" dirty="0">
              <a:solidFill>
                <a:srgbClr val="9D7EB8"/>
              </a:solidFill>
            </a:endParaRPr>
          </a:p>
        </p:txBody>
      </p:sp>
      <p:sp>
        <p:nvSpPr>
          <p:cNvPr id="29" name="Rechteck 28"/>
          <p:cNvSpPr/>
          <p:nvPr/>
        </p:nvSpPr>
        <p:spPr bwMode="auto">
          <a:xfrm>
            <a:off x="7009144" y="3928846"/>
            <a:ext cx="7197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err="1" smtClean="0">
                <a:solidFill>
                  <a:schemeClr val="tx2"/>
                </a:solidFill>
              </a:rPr>
              <a:t>Others</a:t>
            </a:r>
            <a:endParaRPr lang="de-DE" sz="1000" b="1" dirty="0">
              <a:solidFill>
                <a:schemeClr val="tx2"/>
              </a:solidFill>
            </a:endParaRPr>
          </a:p>
        </p:txBody>
      </p:sp>
      <p:sp>
        <p:nvSpPr>
          <p:cNvPr id="30" name="Rechteck 29"/>
          <p:cNvSpPr/>
          <p:nvPr/>
        </p:nvSpPr>
        <p:spPr bwMode="auto">
          <a:xfrm>
            <a:off x="4344848" y="4777782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BCA3CE"/>
                </a:solidFill>
              </a:rPr>
              <a:t>2,5 </a:t>
            </a:r>
            <a:r>
              <a:rPr lang="de-DE" sz="900" b="1" i="1" dirty="0" smtClean="0">
                <a:solidFill>
                  <a:srgbClr val="9D7EB8"/>
                </a:solidFill>
              </a:rPr>
              <a:t>Mrd</a:t>
            </a:r>
            <a:r>
              <a:rPr lang="de-DE" sz="900" b="1" i="1" dirty="0" smtClean="0">
                <a:solidFill>
                  <a:srgbClr val="BCA3CE"/>
                </a:solidFill>
              </a:rPr>
              <a:t>. €</a:t>
            </a:r>
            <a:endParaRPr lang="de-DE" sz="900" b="1" i="1" dirty="0">
              <a:solidFill>
                <a:srgbClr val="BCA3CE"/>
              </a:solidFill>
            </a:endParaRPr>
          </a:p>
        </p:txBody>
      </p:sp>
      <p:cxnSp>
        <p:nvCxnSpPr>
          <p:cNvPr id="31" name="Gewinkelte Verbindung 58"/>
          <p:cNvCxnSpPr>
            <a:stCxn id="17" idx="2"/>
            <a:endCxn id="24" idx="0"/>
          </p:cNvCxnSpPr>
          <p:nvPr/>
        </p:nvCxnSpPr>
        <p:spPr>
          <a:xfrm rot="16200000" flipH="1">
            <a:off x="4725804" y="4025009"/>
            <a:ext cx="210536" cy="462099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winkelte Verbindung 61"/>
          <p:cNvCxnSpPr>
            <a:stCxn id="18" idx="2"/>
            <a:endCxn id="25" idx="0"/>
          </p:cNvCxnSpPr>
          <p:nvPr/>
        </p:nvCxnSpPr>
        <p:spPr>
          <a:xfrm rot="16200000" flipH="1">
            <a:off x="5591877" y="4186735"/>
            <a:ext cx="216481" cy="132702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winkelte Verbindung 66"/>
          <p:cNvCxnSpPr>
            <a:stCxn id="19" idx="2"/>
            <a:endCxn id="26" idx="0"/>
          </p:cNvCxnSpPr>
          <p:nvPr/>
        </p:nvCxnSpPr>
        <p:spPr>
          <a:xfrm rot="16200000" flipH="1">
            <a:off x="6194894" y="4238379"/>
            <a:ext cx="216440" cy="29456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/>
          <p:cNvSpPr/>
          <p:nvPr/>
        </p:nvSpPr>
        <p:spPr bwMode="auto">
          <a:xfrm>
            <a:off x="6145048" y="3922153"/>
            <a:ext cx="1296144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err="1" smtClean="0">
                <a:solidFill>
                  <a:schemeClr val="tx2"/>
                </a:solidFill>
              </a:rPr>
              <a:t>Pharma</a:t>
            </a:r>
            <a:endParaRPr lang="de-DE" sz="1000" b="1" dirty="0">
              <a:solidFill>
                <a:schemeClr val="tx2"/>
              </a:solidFill>
            </a:endParaRPr>
          </a:p>
        </p:txBody>
      </p:sp>
      <p:cxnSp>
        <p:nvCxnSpPr>
          <p:cNvPr id="35" name="Gewinkelte Verbindung 80"/>
          <p:cNvCxnSpPr>
            <a:stCxn id="29" idx="2"/>
            <a:endCxn id="7" idx="0"/>
          </p:cNvCxnSpPr>
          <p:nvPr/>
        </p:nvCxnSpPr>
        <p:spPr>
          <a:xfrm rot="5400000">
            <a:off x="7225692" y="4218024"/>
            <a:ext cx="216481" cy="70124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/>
          <p:cNvSpPr/>
          <p:nvPr/>
        </p:nvSpPr>
        <p:spPr bwMode="auto">
          <a:xfrm>
            <a:off x="4992920" y="4917526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BCA3CE"/>
                </a:solidFill>
              </a:rPr>
              <a:t>1,9 </a:t>
            </a:r>
            <a:r>
              <a:rPr lang="de-DE" sz="900" b="1" i="1" dirty="0" smtClean="0">
                <a:solidFill>
                  <a:srgbClr val="9D7EB8"/>
                </a:solidFill>
              </a:rPr>
              <a:t>Mrd</a:t>
            </a:r>
            <a:r>
              <a:rPr lang="de-DE" sz="900" b="1" i="1" dirty="0" smtClean="0">
                <a:solidFill>
                  <a:srgbClr val="BCA3CE"/>
                </a:solidFill>
              </a:rPr>
              <a:t>. €</a:t>
            </a:r>
            <a:endParaRPr lang="de-DE" sz="900" b="1" i="1" dirty="0">
              <a:solidFill>
                <a:srgbClr val="BCA3CE"/>
              </a:solidFill>
            </a:endParaRPr>
          </a:p>
        </p:txBody>
      </p:sp>
      <p:sp>
        <p:nvSpPr>
          <p:cNvPr id="37" name="Rechteck 36"/>
          <p:cNvSpPr/>
          <p:nvPr/>
        </p:nvSpPr>
        <p:spPr bwMode="auto">
          <a:xfrm>
            <a:off x="5657926" y="4777782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BCA3CE"/>
                </a:solidFill>
              </a:rPr>
              <a:t>1,5 Mrd. €</a:t>
            </a:r>
            <a:endParaRPr lang="de-DE" sz="900" b="1" i="1" dirty="0">
              <a:solidFill>
                <a:srgbClr val="BCA3CE"/>
              </a:solidFill>
            </a:endParaRPr>
          </a:p>
        </p:txBody>
      </p:sp>
      <p:sp>
        <p:nvSpPr>
          <p:cNvPr id="38" name="Rechteck 37"/>
          <p:cNvSpPr/>
          <p:nvPr/>
        </p:nvSpPr>
        <p:spPr bwMode="auto">
          <a:xfrm>
            <a:off x="6986918" y="4777782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9D7EB8"/>
                </a:solidFill>
              </a:rPr>
              <a:t>2,5 Mrd. €</a:t>
            </a:r>
            <a:endParaRPr lang="de-DE" sz="900" b="1" i="1" dirty="0">
              <a:solidFill>
                <a:srgbClr val="9D7EB8"/>
              </a:solidFill>
            </a:endParaRPr>
          </a:p>
        </p:txBody>
      </p:sp>
      <p:cxnSp>
        <p:nvCxnSpPr>
          <p:cNvPr id="39" name="Gewinkelte Verbindung 100"/>
          <p:cNvCxnSpPr>
            <a:stCxn id="25" idx="2"/>
            <a:endCxn id="36" idx="0"/>
          </p:cNvCxnSpPr>
          <p:nvPr/>
        </p:nvCxnSpPr>
        <p:spPr>
          <a:xfrm rot="5400000">
            <a:off x="5424883" y="4575940"/>
            <a:ext cx="287623" cy="395548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winkelte Verbindung 103"/>
          <p:cNvCxnSpPr>
            <a:stCxn id="24" idx="2"/>
            <a:endCxn id="30" idx="0"/>
          </p:cNvCxnSpPr>
          <p:nvPr/>
        </p:nvCxnSpPr>
        <p:spPr>
          <a:xfrm rot="5400000">
            <a:off x="4818546" y="4534205"/>
            <a:ext cx="147879" cy="339274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winkelte Verbindung 106"/>
          <p:cNvCxnSpPr>
            <a:stCxn id="26" idx="2"/>
            <a:endCxn id="37" idx="0"/>
          </p:cNvCxnSpPr>
          <p:nvPr/>
        </p:nvCxnSpPr>
        <p:spPr>
          <a:xfrm rot="5400000">
            <a:off x="6102945" y="4562884"/>
            <a:ext cx="147879" cy="281916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hteck 41"/>
          <p:cNvSpPr/>
          <p:nvPr/>
        </p:nvSpPr>
        <p:spPr bwMode="auto">
          <a:xfrm>
            <a:off x="6305998" y="4917526"/>
            <a:ext cx="756000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900" b="1" i="1" dirty="0" smtClean="0">
                <a:solidFill>
                  <a:srgbClr val="BCA3CE"/>
                </a:solidFill>
              </a:rPr>
              <a:t>1,0 Mrd. €</a:t>
            </a:r>
            <a:endParaRPr lang="de-DE" sz="900" b="1" i="1" dirty="0">
              <a:solidFill>
                <a:srgbClr val="BCA3CE"/>
              </a:solidFill>
            </a:endParaRPr>
          </a:p>
        </p:txBody>
      </p:sp>
      <p:cxnSp>
        <p:nvCxnSpPr>
          <p:cNvPr id="43" name="Gewinkelte Verbindung 111"/>
          <p:cNvCxnSpPr>
            <a:stCxn id="27" idx="2"/>
            <a:endCxn id="42" idx="0"/>
          </p:cNvCxnSpPr>
          <p:nvPr/>
        </p:nvCxnSpPr>
        <p:spPr>
          <a:xfrm rot="5400000">
            <a:off x="6568622" y="4745277"/>
            <a:ext cx="287625" cy="56872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winkelte Verbindung 116"/>
          <p:cNvCxnSpPr>
            <a:stCxn id="7" idx="2"/>
            <a:endCxn id="38" idx="0"/>
          </p:cNvCxnSpPr>
          <p:nvPr/>
        </p:nvCxnSpPr>
        <p:spPr>
          <a:xfrm rot="16200000" flipH="1">
            <a:off x="7257953" y="4670817"/>
            <a:ext cx="147882" cy="66048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121"/>
          <p:cNvCxnSpPr>
            <a:stCxn id="10" idx="0"/>
            <a:endCxn id="12" idx="2"/>
          </p:cNvCxnSpPr>
          <p:nvPr/>
        </p:nvCxnSpPr>
        <p:spPr>
          <a:xfrm flipV="1">
            <a:off x="4675702" y="3274081"/>
            <a:ext cx="1324" cy="72008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6" name="Gerade Verbindung 123"/>
          <p:cNvCxnSpPr>
            <a:stCxn id="28" idx="0"/>
            <a:endCxn id="14" idx="2"/>
          </p:cNvCxnSpPr>
          <p:nvPr/>
        </p:nvCxnSpPr>
        <p:spPr>
          <a:xfrm flipV="1">
            <a:off x="8371174" y="3275256"/>
            <a:ext cx="2154" cy="70833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" name="Gewinkelte Verbindung 138"/>
          <p:cNvCxnSpPr>
            <a:stCxn id="34" idx="2"/>
            <a:endCxn id="27" idx="0"/>
          </p:cNvCxnSpPr>
          <p:nvPr/>
        </p:nvCxnSpPr>
        <p:spPr>
          <a:xfrm rot="5400000">
            <a:off x="6655408" y="4223615"/>
            <a:ext cx="223174" cy="52250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157"/>
          <p:cNvCxnSpPr/>
          <p:nvPr/>
        </p:nvCxnSpPr>
        <p:spPr>
          <a:xfrm>
            <a:off x="4658526" y="4304393"/>
            <a:ext cx="0" cy="3378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158"/>
          <p:cNvCxnSpPr/>
          <p:nvPr/>
        </p:nvCxnSpPr>
        <p:spPr>
          <a:xfrm>
            <a:off x="5464658" y="4313356"/>
            <a:ext cx="0" cy="3378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159"/>
          <p:cNvCxnSpPr/>
          <p:nvPr/>
        </p:nvCxnSpPr>
        <p:spPr>
          <a:xfrm>
            <a:off x="6064573" y="4351000"/>
            <a:ext cx="0" cy="3378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160"/>
          <p:cNvCxnSpPr/>
          <p:nvPr/>
        </p:nvCxnSpPr>
        <p:spPr>
          <a:xfrm>
            <a:off x="6568629" y="4356726"/>
            <a:ext cx="1241" cy="2873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162"/>
          <p:cNvCxnSpPr/>
          <p:nvPr/>
        </p:nvCxnSpPr>
        <p:spPr>
          <a:xfrm>
            <a:off x="6899873" y="4351000"/>
            <a:ext cx="1241" cy="2873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winkelte Verbindung 164"/>
          <p:cNvCxnSpPr>
            <a:stCxn id="21" idx="2"/>
            <a:endCxn id="22" idx="0"/>
          </p:cNvCxnSpPr>
          <p:nvPr/>
        </p:nvCxnSpPr>
        <p:spPr>
          <a:xfrm rot="5400000">
            <a:off x="3078811" y="4689764"/>
            <a:ext cx="147879" cy="28156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6"/>
          <p:cNvCxnSpPr>
            <a:stCxn id="11" idx="1"/>
            <a:endCxn id="12" idx="1"/>
          </p:cNvCxnSpPr>
          <p:nvPr/>
        </p:nvCxnSpPr>
        <p:spPr>
          <a:xfrm flipH="1">
            <a:off x="1671026" y="2275697"/>
            <a:ext cx="2066" cy="86409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64"/>
          <p:cNvCxnSpPr/>
          <p:nvPr/>
        </p:nvCxnSpPr>
        <p:spPr bwMode="auto">
          <a:xfrm flipV="1">
            <a:off x="8298062" y="5702897"/>
            <a:ext cx="0" cy="576064"/>
          </a:xfrm>
          <a:prstGeom prst="line">
            <a:avLst/>
          </a:prstGeom>
          <a:solidFill>
            <a:srgbClr val="D9D9D9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echteck 55"/>
          <p:cNvSpPr/>
          <p:nvPr/>
        </p:nvSpPr>
        <p:spPr bwMode="auto">
          <a:xfrm>
            <a:off x="7689118" y="5742231"/>
            <a:ext cx="590951" cy="268576"/>
          </a:xfrm>
          <a:prstGeom prst="rect">
            <a:avLst/>
          </a:prstGeom>
          <a:solidFill>
            <a:srgbClr val="9D7E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>
                <a:solidFill>
                  <a:schemeClr val="bg1"/>
                </a:solidFill>
              </a:rPr>
              <a:t>8,4%</a:t>
            </a:r>
          </a:p>
        </p:txBody>
      </p:sp>
      <p:sp>
        <p:nvSpPr>
          <p:cNvPr id="57" name="Rechteck 56"/>
          <p:cNvSpPr/>
          <p:nvPr/>
        </p:nvSpPr>
        <p:spPr bwMode="auto">
          <a:xfrm>
            <a:off x="8298062" y="5742231"/>
            <a:ext cx="756000" cy="268576"/>
          </a:xfrm>
          <a:prstGeom prst="rect">
            <a:avLst/>
          </a:prstGeom>
          <a:solidFill>
            <a:srgbClr val="BCA3C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100" b="1" dirty="0">
                <a:solidFill>
                  <a:schemeClr val="bg1"/>
                </a:solidFill>
              </a:rPr>
              <a:t>10,1%</a:t>
            </a:r>
          </a:p>
        </p:txBody>
      </p:sp>
      <p:sp>
        <p:nvSpPr>
          <p:cNvPr id="58" name="Rechteck 57"/>
          <p:cNvSpPr/>
          <p:nvPr/>
        </p:nvSpPr>
        <p:spPr bwMode="auto">
          <a:xfrm>
            <a:off x="8449304" y="6154425"/>
            <a:ext cx="742874" cy="21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rgbClr val="BCA3CE"/>
                </a:solidFill>
              </a:rPr>
              <a:t>2,3 Mrd. €</a:t>
            </a:r>
            <a:endParaRPr lang="de-DE" sz="1000" b="1" dirty="0">
              <a:solidFill>
                <a:srgbClr val="BCA3CE"/>
              </a:solidFill>
            </a:endParaRPr>
          </a:p>
        </p:txBody>
      </p:sp>
      <p:sp>
        <p:nvSpPr>
          <p:cNvPr id="59" name="Rechteck 58"/>
          <p:cNvSpPr/>
          <p:nvPr/>
        </p:nvSpPr>
        <p:spPr bwMode="auto">
          <a:xfrm>
            <a:off x="7786345" y="6154401"/>
            <a:ext cx="590951" cy="2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rgbClr val="BCA3CE"/>
                </a:solidFill>
              </a:rPr>
              <a:t>1,9 Mrd. €</a:t>
            </a:r>
            <a:endParaRPr lang="de-DE" sz="1000" b="1" dirty="0">
              <a:solidFill>
                <a:srgbClr val="BCA3CE"/>
              </a:solidFill>
            </a:endParaRPr>
          </a:p>
        </p:txBody>
      </p:sp>
      <p:cxnSp>
        <p:nvCxnSpPr>
          <p:cNvPr id="60" name="Gewinkelte Verbindung 70"/>
          <p:cNvCxnSpPr>
            <a:stCxn id="61" idx="2"/>
            <a:endCxn id="56" idx="0"/>
          </p:cNvCxnSpPr>
          <p:nvPr/>
        </p:nvCxnSpPr>
        <p:spPr>
          <a:xfrm rot="16200000" flipH="1">
            <a:off x="7821067" y="5578704"/>
            <a:ext cx="252836" cy="74218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 bwMode="auto">
          <a:xfrm>
            <a:off x="7190296" y="5108149"/>
            <a:ext cx="1440160" cy="38124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R&amp;D (outside </a:t>
            </a:r>
            <a:r>
              <a:rPr lang="de-DE" sz="1000" b="1" dirty="0" err="1" smtClean="0">
                <a:solidFill>
                  <a:schemeClr val="tx2"/>
                </a:solidFill>
              </a:rPr>
              <a:t>of</a:t>
            </a:r>
            <a:r>
              <a:rPr lang="de-DE" sz="1000" b="1" dirty="0" smtClean="0">
                <a:solidFill>
                  <a:schemeClr val="tx2"/>
                </a:solidFill>
              </a:rPr>
              <a:t> </a:t>
            </a:r>
            <a:br>
              <a:rPr lang="de-DE" sz="1000" b="1" dirty="0" smtClean="0">
                <a:solidFill>
                  <a:schemeClr val="tx2"/>
                </a:solidFill>
              </a:rPr>
            </a:br>
            <a:r>
              <a:rPr lang="de-DE" sz="1000" b="1" dirty="0" err="1" smtClean="0">
                <a:solidFill>
                  <a:schemeClr val="tx2"/>
                </a:solidFill>
              </a:rPr>
              <a:t>universities</a:t>
            </a:r>
            <a:r>
              <a:rPr lang="de-DE" sz="1000" b="1" dirty="0" smtClean="0">
                <a:solidFill>
                  <a:schemeClr val="tx2"/>
                </a:solidFill>
              </a:rPr>
              <a:t>)</a:t>
            </a:r>
            <a:endParaRPr lang="de-DE" sz="1000" b="1" dirty="0">
              <a:solidFill>
                <a:schemeClr val="tx2"/>
              </a:solidFill>
            </a:endParaRPr>
          </a:p>
        </p:txBody>
      </p:sp>
      <p:cxnSp>
        <p:nvCxnSpPr>
          <p:cNvPr id="62" name="Gewinkelte Verbindung 74"/>
          <p:cNvCxnSpPr>
            <a:stCxn id="66" idx="2"/>
            <a:endCxn id="57" idx="0"/>
          </p:cNvCxnSpPr>
          <p:nvPr/>
        </p:nvCxnSpPr>
        <p:spPr>
          <a:xfrm rot="5400000">
            <a:off x="8722489" y="5468346"/>
            <a:ext cx="227459" cy="320311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winkelte Verbindung 75"/>
          <p:cNvCxnSpPr>
            <a:stCxn id="57" idx="2"/>
            <a:endCxn id="58" idx="0"/>
          </p:cNvCxnSpPr>
          <p:nvPr/>
        </p:nvCxnSpPr>
        <p:spPr>
          <a:xfrm rot="16200000" flipH="1">
            <a:off x="8676592" y="6010276"/>
            <a:ext cx="143618" cy="144679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winkelte Verbindung 77"/>
          <p:cNvCxnSpPr>
            <a:stCxn id="56" idx="2"/>
            <a:endCxn id="59" idx="0"/>
          </p:cNvCxnSpPr>
          <p:nvPr/>
        </p:nvCxnSpPr>
        <p:spPr>
          <a:xfrm rot="16200000" flipH="1">
            <a:off x="7961410" y="6033990"/>
            <a:ext cx="143594" cy="97227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78"/>
          <p:cNvCxnSpPr>
            <a:stCxn id="11" idx="3"/>
            <a:endCxn id="14" idx="3"/>
          </p:cNvCxnSpPr>
          <p:nvPr/>
        </p:nvCxnSpPr>
        <p:spPr>
          <a:xfrm flipH="1">
            <a:off x="9048328" y="2275697"/>
            <a:ext cx="5308" cy="86527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hteck 65"/>
          <p:cNvSpPr/>
          <p:nvPr/>
        </p:nvSpPr>
        <p:spPr bwMode="auto">
          <a:xfrm>
            <a:off x="8565003" y="5298772"/>
            <a:ext cx="862740" cy="21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5334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660099"/>
              </a:buClr>
              <a:buFont typeface="Wingdings 2" pitchFamily="18" charset="2"/>
              <a:buNone/>
            </a:pPr>
            <a:r>
              <a:rPr lang="de-DE" sz="1000" b="1" dirty="0" smtClean="0">
                <a:solidFill>
                  <a:schemeClr val="tx2"/>
                </a:solidFill>
              </a:rPr>
              <a:t>R&amp;D (</a:t>
            </a:r>
            <a:r>
              <a:rPr lang="de-DE" sz="1000" b="1" dirty="0" err="1" smtClean="0">
                <a:solidFill>
                  <a:schemeClr val="tx2"/>
                </a:solidFill>
              </a:rPr>
              <a:t>universities</a:t>
            </a:r>
            <a:r>
              <a:rPr lang="de-DE" sz="1000" b="1" dirty="0" smtClean="0">
                <a:solidFill>
                  <a:schemeClr val="tx2"/>
                </a:solidFill>
              </a:rPr>
              <a:t>)</a:t>
            </a:r>
            <a:endParaRPr lang="de-DE" sz="1000" b="1" dirty="0">
              <a:solidFill>
                <a:schemeClr val="tx2"/>
              </a:solidFill>
            </a:endParaRPr>
          </a:p>
        </p:txBody>
      </p:sp>
      <p:cxnSp>
        <p:nvCxnSpPr>
          <p:cNvPr id="67" name="Gerade Verbindung 85"/>
          <p:cNvCxnSpPr/>
          <p:nvPr/>
        </p:nvCxnSpPr>
        <p:spPr>
          <a:xfrm>
            <a:off x="9053636" y="2100427"/>
            <a:ext cx="0" cy="3378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92"/>
          <p:cNvCxnSpPr/>
          <p:nvPr/>
        </p:nvCxnSpPr>
        <p:spPr>
          <a:xfrm>
            <a:off x="7682616" y="2986049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94"/>
          <p:cNvCxnSpPr/>
          <p:nvPr/>
        </p:nvCxnSpPr>
        <p:spPr>
          <a:xfrm>
            <a:off x="7680991" y="4354201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96"/>
          <p:cNvCxnSpPr/>
          <p:nvPr/>
        </p:nvCxnSpPr>
        <p:spPr>
          <a:xfrm>
            <a:off x="7690481" y="5722353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98"/>
          <p:cNvCxnSpPr>
            <a:stCxn id="12" idx="1"/>
            <a:endCxn id="21" idx="1"/>
          </p:cNvCxnSpPr>
          <p:nvPr/>
        </p:nvCxnSpPr>
        <p:spPr>
          <a:xfrm>
            <a:off x="1671026" y="3139793"/>
            <a:ext cx="1802" cy="135582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88"/>
          <p:cNvCxnSpPr/>
          <p:nvPr/>
        </p:nvCxnSpPr>
        <p:spPr>
          <a:xfrm>
            <a:off x="1672828" y="4354201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 Verbindung 87"/>
          <p:cNvCxnSpPr/>
          <p:nvPr/>
        </p:nvCxnSpPr>
        <p:spPr>
          <a:xfrm>
            <a:off x="1665694" y="2986049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86"/>
          <p:cNvCxnSpPr/>
          <p:nvPr/>
        </p:nvCxnSpPr>
        <p:spPr>
          <a:xfrm>
            <a:off x="1667722" y="2100427"/>
            <a:ext cx="0" cy="3378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89"/>
          <p:cNvCxnSpPr/>
          <p:nvPr/>
        </p:nvCxnSpPr>
        <p:spPr>
          <a:xfrm>
            <a:off x="9051411" y="2998749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95"/>
          <p:cNvCxnSpPr/>
          <p:nvPr/>
        </p:nvCxnSpPr>
        <p:spPr>
          <a:xfrm>
            <a:off x="9059276" y="5735053"/>
            <a:ext cx="0" cy="28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4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1384" y="260648"/>
            <a:ext cx="10515600" cy="876300"/>
          </a:xfrm>
        </p:spPr>
        <p:txBody>
          <a:bodyPr/>
          <a:lstStyle/>
          <a:p>
            <a:r>
              <a:rPr lang="de-DE" dirty="0" smtClean="0"/>
              <a:t>INNOVATION in </a:t>
            </a:r>
            <a:r>
              <a:rPr lang="de-DE" dirty="0" smtClean="0"/>
              <a:t>Baden-</a:t>
            </a:r>
            <a:r>
              <a:rPr lang="de-DE" dirty="0" err="1" smtClean="0"/>
              <a:t>Württemb</a:t>
            </a:r>
            <a:r>
              <a:rPr lang="en-IN" dirty="0" smtClean="0"/>
              <a:t>erg</a:t>
            </a:r>
            <a:br>
              <a:rPr lang="en-IN" dirty="0" smtClean="0"/>
            </a:br>
            <a:r>
              <a:rPr lang="en-IN" sz="2000" dirty="0" smtClean="0"/>
              <a:t>R&amp;D projects funded by federal government</a:t>
            </a:r>
            <a:endParaRPr lang="en-IN" sz="2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923807" cy="504056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8040217" y="5229201"/>
            <a:ext cx="2016224" cy="246221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55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F80"/>
              </a:buClr>
              <a:buSzPct val="80000"/>
            </a:pPr>
            <a:r>
              <a:rPr lang="de-DE" sz="1000" kern="0" dirty="0" err="1" smtClean="0">
                <a:solidFill>
                  <a:srgbClr val="23237F"/>
                </a:solidFill>
                <a:cs typeface="Arial" panose="020B0604020202020204" pitchFamily="34" charset="0"/>
              </a:rPr>
              <a:t>Started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 Jan 2017 </a:t>
            </a:r>
            <a:r>
              <a:rPr lang="de-DE" sz="1000" kern="0" dirty="0" err="1" smtClean="0">
                <a:solidFill>
                  <a:srgbClr val="23237F"/>
                </a:solidFill>
                <a:cs typeface="Arial" panose="020B0604020202020204" pitchFamily="34" charset="0"/>
              </a:rPr>
              <a:t>or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 </a:t>
            </a:r>
            <a:r>
              <a:rPr lang="de-DE" sz="1000" kern="0" dirty="0" err="1" smtClean="0">
                <a:solidFill>
                  <a:srgbClr val="23237F"/>
                </a:solidFill>
                <a:cs typeface="Arial" panose="020B0604020202020204" pitchFamily="34" charset="0"/>
              </a:rPr>
              <a:t>later</a:t>
            </a:r>
            <a:endParaRPr kumimoji="0" lang="de-DE" sz="1000" b="0" i="0" u="none" strike="noStrike" kern="0" cap="none" spc="0" normalizeH="0" baseline="0" noProof="0" dirty="0" smtClean="0">
              <a:ln>
                <a:noFill/>
              </a:ln>
              <a:solidFill>
                <a:srgbClr val="23237F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9098587" y="3808326"/>
            <a:ext cx="2448272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&gt; 3.200 </a:t>
            </a:r>
            <a:r>
              <a:rPr lang="de-DE" dirty="0" err="1" smtClean="0"/>
              <a:t>Mio</a:t>
            </a:r>
            <a:r>
              <a:rPr lang="de-DE" dirty="0" smtClean="0"/>
              <a:t> € </a:t>
            </a:r>
            <a:r>
              <a:rPr lang="de-DE" dirty="0" err="1" smtClean="0"/>
              <a:t>since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   2017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76872"/>
            <a:ext cx="792088" cy="28515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848847"/>
            <a:ext cx="792088" cy="2851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15856"/>
            <a:ext cx="720080" cy="25922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637526"/>
            <a:ext cx="720080" cy="25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43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867" y="1949624"/>
            <a:ext cx="4832505" cy="342359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77616"/>
            <a:ext cx="4937867" cy="3371701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1127448" y="1878142"/>
            <a:ext cx="864096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800" b="1" dirty="0" smtClean="0">
                <a:solidFill>
                  <a:schemeClr val="tx1"/>
                </a:solidFill>
              </a:rPr>
              <a:t>BW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7032104" y="1877616"/>
            <a:ext cx="2304256" cy="876300"/>
          </a:xfrm>
          <a:prstGeom prst="rect">
            <a:avLst/>
          </a:prstGeom>
        </p:spPr>
        <p:txBody>
          <a:bodyPr vert="horz" lIns="0" tIns="0" rIns="10800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800" b="1" dirty="0" smtClean="0">
                <a:solidFill>
                  <a:schemeClr val="tx1"/>
                </a:solidFill>
              </a:rPr>
              <a:t>Federal State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51384" y="260648"/>
            <a:ext cx="10515600" cy="876300"/>
          </a:xfrm>
        </p:spPr>
        <p:txBody>
          <a:bodyPr/>
          <a:lstStyle/>
          <a:p>
            <a:r>
              <a:rPr lang="de-DE" dirty="0" smtClean="0"/>
              <a:t>INNOVATION in </a:t>
            </a:r>
            <a:r>
              <a:rPr lang="de-DE" dirty="0" smtClean="0"/>
              <a:t>Baden-</a:t>
            </a:r>
            <a:r>
              <a:rPr lang="de-DE" dirty="0" err="1" smtClean="0"/>
              <a:t>Württemb</a:t>
            </a:r>
            <a:r>
              <a:rPr lang="en-IN" dirty="0" smtClean="0"/>
              <a:t>erg</a:t>
            </a:r>
            <a:br>
              <a:rPr lang="en-IN" dirty="0" smtClean="0"/>
            </a:br>
            <a:r>
              <a:rPr lang="en-IN" sz="2000" dirty="0" smtClean="0"/>
              <a:t>R&amp;D projects funded by federal government</a:t>
            </a:r>
            <a:endParaRPr lang="en-IN" sz="2000" dirty="0"/>
          </a:p>
        </p:txBody>
      </p:sp>
      <p:sp>
        <p:nvSpPr>
          <p:cNvPr id="9" name="Textfeld 8"/>
          <p:cNvSpPr txBox="1"/>
          <p:nvPr/>
        </p:nvSpPr>
        <p:spPr>
          <a:xfrm>
            <a:off x="6348028" y="4249811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Academia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0272464" y="4306778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Calibri" panose="020F0502020204030204" pitchFamily="34" charset="0"/>
                <a:cs typeface="Calibri" panose="020F0502020204030204" pitchFamily="34" charset="0"/>
              </a:rPr>
              <a:t>Companies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92707" y="3476754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Academia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511824" y="4491444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Calibri" panose="020F0502020204030204" pitchFamily="34" charset="0"/>
                <a:cs typeface="Calibri" panose="020F0502020204030204" pitchFamily="34" charset="0"/>
              </a:rPr>
              <a:t>Companies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647728" y="2237656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Others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9392127" y="2300372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Others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1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947705" cy="499764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9097" y="312379"/>
            <a:ext cx="10515600" cy="876300"/>
          </a:xfrm>
        </p:spPr>
        <p:txBody>
          <a:bodyPr/>
          <a:lstStyle/>
          <a:p>
            <a:r>
              <a:rPr lang="de-DE" dirty="0" err="1" smtClean="0">
                <a:solidFill>
                  <a:srgbClr val="5C2483"/>
                </a:solidFill>
              </a:rPr>
              <a:t>Prevailing</a:t>
            </a:r>
            <a:r>
              <a:rPr lang="de-DE" dirty="0" smtClean="0">
                <a:solidFill>
                  <a:srgbClr val="5C2483"/>
                </a:solidFill>
              </a:rPr>
              <a:t> R&amp;D Topics in </a:t>
            </a:r>
            <a:r>
              <a:rPr lang="de-DE" dirty="0" smtClean="0">
                <a:solidFill>
                  <a:srgbClr val="5C2483"/>
                </a:solidFill>
              </a:rPr>
              <a:t>Baden-</a:t>
            </a:r>
            <a:br>
              <a:rPr lang="de-DE" dirty="0" smtClean="0">
                <a:solidFill>
                  <a:srgbClr val="5C2483"/>
                </a:solidFill>
              </a:rPr>
            </a:br>
            <a:r>
              <a:rPr lang="de-DE" dirty="0" smtClean="0">
                <a:solidFill>
                  <a:srgbClr val="5C2483"/>
                </a:solidFill>
              </a:rPr>
              <a:t>Württemberg</a:t>
            </a:r>
            <a:r>
              <a:rPr lang="de-DE" dirty="0">
                <a:solidFill>
                  <a:srgbClr val="5C2483"/>
                </a:solidFill>
              </a:rPr>
              <a:t/>
            </a:r>
            <a:br>
              <a:rPr lang="de-DE" dirty="0">
                <a:solidFill>
                  <a:srgbClr val="5C2483"/>
                </a:solidFill>
              </a:rPr>
            </a:b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4451" y="2852937"/>
            <a:ext cx="2855274" cy="1728192"/>
          </a:xfrm>
          <a:prstGeom prst="rect">
            <a:avLst/>
          </a:prstGeom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hteck 2"/>
          <p:cNvSpPr/>
          <p:nvPr/>
        </p:nvSpPr>
        <p:spPr>
          <a:xfrm>
            <a:off x="8400256" y="624538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400" dirty="0" smtClean="0">
                <a:solidFill>
                  <a:srgbClr val="5C2483"/>
                </a:solidFill>
              </a:rPr>
              <a:t>R&amp;D </a:t>
            </a:r>
            <a:r>
              <a:rPr lang="de-DE" sz="1400" dirty="0" err="1" smtClean="0">
                <a:solidFill>
                  <a:srgbClr val="5C2483"/>
                </a:solidFill>
              </a:rPr>
              <a:t>projects</a:t>
            </a:r>
            <a:r>
              <a:rPr lang="de-DE" sz="1400" dirty="0" smtClean="0">
                <a:solidFill>
                  <a:srgbClr val="5C2483"/>
                </a:solidFill>
              </a:rPr>
              <a:t> </a:t>
            </a:r>
            <a:r>
              <a:rPr lang="de-DE" sz="1400" dirty="0" err="1" smtClean="0">
                <a:solidFill>
                  <a:srgbClr val="5C2483"/>
                </a:solidFill>
              </a:rPr>
              <a:t>supported</a:t>
            </a:r>
            <a:r>
              <a:rPr lang="de-DE" sz="1400" dirty="0" smtClean="0">
                <a:solidFill>
                  <a:srgbClr val="5C2483"/>
                </a:solidFill>
              </a:rPr>
              <a:t> / </a:t>
            </a:r>
            <a:r>
              <a:rPr lang="de-DE" sz="1400" dirty="0" err="1" smtClean="0">
                <a:solidFill>
                  <a:srgbClr val="5C2483"/>
                </a:solidFill>
              </a:rPr>
              <a:t>co-financed</a:t>
            </a:r>
            <a:r>
              <a:rPr lang="de-DE" sz="1400" dirty="0" smtClean="0">
                <a:solidFill>
                  <a:srgbClr val="5C2483"/>
                </a:solidFill>
              </a:rPr>
              <a:t> </a:t>
            </a:r>
            <a:r>
              <a:rPr lang="de-DE" sz="1400" dirty="0" err="1" smtClean="0">
                <a:solidFill>
                  <a:srgbClr val="5C2483"/>
                </a:solidFill>
              </a:rPr>
              <a:t>by</a:t>
            </a:r>
            <a:r>
              <a:rPr lang="de-DE" sz="1400" dirty="0" smtClean="0">
                <a:solidFill>
                  <a:srgbClr val="5C2483"/>
                </a:solidFill>
              </a:rPr>
              <a:t> </a:t>
            </a:r>
            <a:br>
              <a:rPr lang="de-DE" sz="1400" dirty="0" smtClean="0">
                <a:solidFill>
                  <a:srgbClr val="5C2483"/>
                </a:solidFill>
              </a:rPr>
            </a:br>
            <a:r>
              <a:rPr lang="de-DE" sz="1400" dirty="0" err="1" smtClean="0">
                <a:solidFill>
                  <a:srgbClr val="5C2483"/>
                </a:solidFill>
              </a:rPr>
              <a:t>Ferderal</a:t>
            </a:r>
            <a:r>
              <a:rPr lang="de-DE" sz="1400" dirty="0" smtClean="0">
                <a:solidFill>
                  <a:srgbClr val="5C2483"/>
                </a:solidFill>
              </a:rPr>
              <a:t> </a:t>
            </a:r>
            <a:r>
              <a:rPr lang="de-DE" sz="1400" dirty="0" err="1" smtClean="0">
                <a:solidFill>
                  <a:srgbClr val="5C2483"/>
                </a:solidFill>
              </a:rPr>
              <a:t>Governmment</a:t>
            </a:r>
            <a:r>
              <a:rPr lang="de-DE" sz="1400" dirty="0" smtClean="0">
                <a:solidFill>
                  <a:srgbClr val="5C2483"/>
                </a:solidFill>
              </a:rPr>
              <a:t>, </a:t>
            </a:r>
            <a:r>
              <a:rPr lang="de-DE" sz="1400" dirty="0" err="1" smtClean="0">
                <a:solidFill>
                  <a:srgbClr val="5C2483"/>
                </a:solidFill>
              </a:rPr>
              <a:t>since</a:t>
            </a:r>
            <a:r>
              <a:rPr lang="de-DE" sz="1400" dirty="0" smtClean="0">
                <a:solidFill>
                  <a:srgbClr val="5C2483"/>
                </a:solidFill>
              </a:rPr>
              <a:t> 2017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0679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3451" y="649789"/>
            <a:ext cx="10515600" cy="876300"/>
          </a:xfrm>
        </p:spPr>
        <p:txBody>
          <a:bodyPr/>
          <a:lstStyle/>
          <a:p>
            <a:r>
              <a:rPr lang="de-DE" dirty="0" err="1"/>
              <a:t>FuE</a:t>
            </a:r>
            <a:r>
              <a:rPr lang="de-DE" dirty="0"/>
              <a:t>-Exzellenz-Index </a:t>
            </a:r>
            <a:r>
              <a:rPr lang="de-DE" dirty="0" smtClean="0"/>
              <a:t>in Emerging R&amp;D Fields: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000" dirty="0" smtClean="0"/>
              <a:t>Baden-Württemberg </a:t>
            </a:r>
            <a:r>
              <a:rPr lang="de-DE" sz="2000" dirty="0" smtClean="0"/>
              <a:t>Vs. </a:t>
            </a:r>
            <a:r>
              <a:rPr lang="en-IN" sz="2000" dirty="0" smtClean="0"/>
              <a:t>Federal</a:t>
            </a:r>
            <a:r>
              <a:rPr lang="de-DE" sz="2000" dirty="0" smtClean="0"/>
              <a:t> State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26089"/>
            <a:ext cx="10885840" cy="527716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040216" y="5229200"/>
            <a:ext cx="3473897" cy="86400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55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F80"/>
              </a:buClr>
              <a:buSzPct val="80000"/>
            </a:pPr>
            <a:r>
              <a:rPr kumimoji="0" lang="de-DE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Der </a:t>
            </a:r>
            <a:r>
              <a:rPr kumimoji="0" lang="de-DE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FuE</a:t>
            </a:r>
            <a:r>
              <a:rPr kumimoji="0" lang="de-DE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-Exzellenz-Index 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vergleicht </a:t>
            </a:r>
            <a:r>
              <a:rPr kumimoji="0" lang="de-DE" sz="1000" b="0" i="0" u="none" strike="noStrike" kern="0" cap="none" spc="0" normalizeH="0" noProof="0" dirty="0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die jeweiligen Pro-Kopf-Fördersummen (SVPB) in einer bestimmten Region (</a:t>
            </a:r>
            <a:r>
              <a:rPr lang="de-DE" sz="1000" kern="0" dirty="0">
                <a:solidFill>
                  <a:srgbClr val="23237F"/>
                </a:solidFill>
                <a:cs typeface="Arial" panose="020B0604020202020204" pitchFamily="34" charset="0"/>
              </a:rPr>
              <a:t>hier 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BW</a:t>
            </a:r>
            <a:r>
              <a:rPr kumimoji="0" lang="de-DE" sz="1000" b="0" i="0" u="none" strike="noStrike" kern="0" cap="none" spc="0" normalizeH="0" noProof="0" dirty="0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) mit den Pro-Kopf-Fördersummen </a:t>
            </a:r>
            <a:r>
              <a:rPr lang="de-DE" sz="1000" kern="0" noProof="0" dirty="0" smtClean="0">
                <a:solidFill>
                  <a:srgbClr val="23237F"/>
                </a:solidFill>
                <a:cs typeface="Arial" panose="020B0604020202020204" pitchFamily="34" charset="0"/>
              </a:rPr>
              <a:t>eines übergeordneten Betrachtungsraumes (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hier</a:t>
            </a:r>
            <a:r>
              <a:rPr lang="de-DE" sz="1000" kern="0" noProof="0" dirty="0" smtClean="0">
                <a:solidFill>
                  <a:srgbClr val="23237F"/>
                </a:solidFill>
                <a:cs typeface="Arial" panose="020B0604020202020204" pitchFamily="34" charset="0"/>
              </a:rPr>
              <a:t> </a:t>
            </a:r>
            <a:r>
              <a:rPr lang="de-DE" sz="1000" kern="0" dirty="0" smtClean="0">
                <a:solidFill>
                  <a:srgbClr val="23237F"/>
                </a:solidFill>
                <a:cs typeface="Arial" panose="020B0604020202020204" pitchFamily="34" charset="0"/>
              </a:rPr>
              <a:t>Bund</a:t>
            </a:r>
            <a:r>
              <a:rPr lang="de-DE" sz="1000" kern="0" noProof="0" dirty="0" smtClean="0">
                <a:solidFill>
                  <a:srgbClr val="23237F"/>
                </a:solidFill>
                <a:cs typeface="Arial" panose="020B0604020202020204" pitchFamily="34" charset="0"/>
              </a:rPr>
              <a:t> = 1,0).</a:t>
            </a:r>
            <a:r>
              <a:rPr kumimoji="0" lang="de-DE" sz="1000" b="0" i="0" u="none" strike="noStrike" kern="0" cap="none" spc="0" normalizeH="0" noProof="0" dirty="0" smtClean="0">
                <a:ln>
                  <a:noFill/>
                </a:ln>
                <a:solidFill>
                  <a:srgbClr val="23237F"/>
                </a:solidFill>
                <a:effectLst/>
                <a:uLnTx/>
                <a:uFillTx/>
                <a:cs typeface="Arial" panose="020B0604020202020204" pitchFamily="34" charset="0"/>
              </a:rPr>
              <a:t> </a:t>
            </a:r>
            <a:endParaRPr kumimoji="0" lang="de-DE" sz="1000" b="0" i="0" u="none" strike="noStrike" kern="0" cap="none" spc="0" normalizeH="0" baseline="0" noProof="0" dirty="0" smtClean="0">
              <a:ln>
                <a:noFill/>
              </a:ln>
              <a:solidFill>
                <a:srgbClr val="23237F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cxnSp>
        <p:nvCxnSpPr>
          <p:cNvPr id="5" name="Gerader Verbinder 4"/>
          <p:cNvCxnSpPr/>
          <p:nvPr/>
        </p:nvCxnSpPr>
        <p:spPr>
          <a:xfrm>
            <a:off x="767408" y="4653136"/>
            <a:ext cx="1059780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43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DI VDE IT_Masterfolien_16-9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415344E2-2F2C-4B91-A216-C4EC8696C73E}" vid="{C406DD8D-DCD7-4EC5-90F7-5F328475DD1E}"/>
    </a:ext>
  </a:extLst>
</a:theme>
</file>

<file path=ppt/theme/theme2.xml><?xml version="1.0" encoding="utf-8"?>
<a:theme xmlns:a="http://schemas.openxmlformats.org/drawingml/2006/main" name="Blanko und Icons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415344E2-2F2C-4B91-A216-C4EC8696C73E}" vid="{62450545-08BB-444E-8CBA-FD2CD8BAE666}"/>
    </a:ext>
  </a:extLst>
</a:theme>
</file>

<file path=ppt/theme/theme3.xml><?xml version="1.0" encoding="utf-8"?>
<a:theme xmlns:a="http://schemas.openxmlformats.org/drawingml/2006/main" name="Text | Text-Grafik gemischt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415344E2-2F2C-4B91-A216-C4EC8696C73E}" vid="{B58F6219-DE6A-45CA-8619-DB98D70338EA}"/>
    </a:ext>
  </a:extLst>
</a:theme>
</file>

<file path=ppt/theme/theme4.xml><?xml version="1.0" encoding="utf-8"?>
<a:theme xmlns:a="http://schemas.openxmlformats.org/drawingml/2006/main" name="Grafik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415344E2-2F2C-4B91-A216-C4EC8696C73E}" vid="{364AB53A-964C-4B3C-992E-04C6E8976025}"/>
    </a:ext>
  </a:extLst>
</a:theme>
</file>

<file path=ppt/theme/theme5.xml><?xml version="1.0" encoding="utf-8"?>
<a:theme xmlns:a="http://schemas.openxmlformats.org/drawingml/2006/main" name="Leistungen">
  <a:themeElements>
    <a:clrScheme name="VDI | VDE c_neu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09673D"/>
      </a:accent1>
      <a:accent2>
        <a:srgbClr val="A27E7D"/>
      </a:accent2>
      <a:accent3>
        <a:srgbClr val="004169"/>
      </a:accent3>
      <a:accent4>
        <a:srgbClr val="E49B00"/>
      </a:accent4>
      <a:accent5>
        <a:srgbClr val="878787"/>
      </a:accent5>
      <a:accent6>
        <a:srgbClr val="5C2483"/>
      </a:accent6>
      <a:hlink>
        <a:srgbClr val="5C2482"/>
      </a:hlink>
      <a:folHlink>
        <a:srgbClr val="DCC8C8"/>
      </a:folHlink>
    </a:clrScheme>
    <a:fontScheme name="VDEVDI-IT_c_neu">
      <a:majorFont>
        <a:latin typeface="Arial"/>
        <a:ea typeface="Arabic Typesetting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DIVDE-IT_Masterfolien.pptx" id="{415344E2-2F2C-4B91-A216-C4EC8696C73E}" vid="{89171CDE-F607-4207-A153-833EC1E66FE6}"/>
    </a:ext>
  </a:extLst>
</a:theme>
</file>

<file path=ppt/theme/theme6.xml><?xml version="1.0" encoding="utf-8"?>
<a:theme xmlns:a="http://schemas.openxmlformats.org/drawingml/2006/main" name="Office Theme">
  <a:themeElements>
    <a:clrScheme name="VDIVDEIT_c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5C2483"/>
      </a:accent1>
      <a:accent2>
        <a:srgbClr val="E49B00"/>
      </a:accent2>
      <a:accent3>
        <a:srgbClr val="09673D"/>
      </a:accent3>
      <a:accent4>
        <a:srgbClr val="878787"/>
      </a:accent4>
      <a:accent5>
        <a:srgbClr val="004169"/>
      </a:accent5>
      <a:accent6>
        <a:srgbClr val="A27E7D"/>
      </a:accent6>
      <a:hlink>
        <a:srgbClr val="5C2482"/>
      </a:hlink>
      <a:folHlink>
        <a:srgbClr val="DCC8C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VDIVDEIT_c">
      <a:dk1>
        <a:sysClr val="windowText" lastClr="000000"/>
      </a:dk1>
      <a:lt1>
        <a:sysClr val="window" lastClr="FFFFFF"/>
      </a:lt1>
      <a:dk2>
        <a:srgbClr val="5C2483"/>
      </a:dk2>
      <a:lt2>
        <a:srgbClr val="FFFFFF"/>
      </a:lt2>
      <a:accent1>
        <a:srgbClr val="5C2483"/>
      </a:accent1>
      <a:accent2>
        <a:srgbClr val="E49B00"/>
      </a:accent2>
      <a:accent3>
        <a:srgbClr val="09673D"/>
      </a:accent3>
      <a:accent4>
        <a:srgbClr val="878787"/>
      </a:accent4>
      <a:accent5>
        <a:srgbClr val="004169"/>
      </a:accent5>
      <a:accent6>
        <a:srgbClr val="A27E7D"/>
      </a:accent6>
      <a:hlink>
        <a:srgbClr val="5C2482"/>
      </a:hlink>
      <a:folHlink>
        <a:srgbClr val="DCC8C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368</Words>
  <Application>Microsoft Office PowerPoint</Application>
  <PresentationFormat>Breitbild</PresentationFormat>
  <Paragraphs>90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9</vt:i4>
      </vt:variant>
    </vt:vector>
  </HeadingPairs>
  <TitlesOfParts>
    <vt:vector size="19" baseType="lpstr">
      <vt:lpstr>Arabic Typesetting</vt:lpstr>
      <vt:lpstr>Arial</vt:lpstr>
      <vt:lpstr>Calibri</vt:lpstr>
      <vt:lpstr>Wingdings</vt:lpstr>
      <vt:lpstr>Wingdings 2</vt:lpstr>
      <vt:lpstr>VDI VDE IT_Masterfolien_16-9</vt:lpstr>
      <vt:lpstr>Blanko und Icons</vt:lpstr>
      <vt:lpstr>Text | Text-Grafik gemischt</vt:lpstr>
      <vt:lpstr>Grafik</vt:lpstr>
      <vt:lpstr>Leistungen</vt:lpstr>
      <vt:lpstr>Regional Pitch Baden-württemberg</vt:lpstr>
      <vt:lpstr>Germany and Baden-wurttemberg</vt:lpstr>
      <vt:lpstr>Famous inVertors</vt:lpstr>
      <vt:lpstr>Hidden Champions</vt:lpstr>
      <vt:lpstr>FUE-IntensitY, 2017</vt:lpstr>
      <vt:lpstr>INNOVATION in Baden-Württemberg R&amp;D projects funded by federal government</vt:lpstr>
      <vt:lpstr>INNOVATION in Baden-Württemberg R&amp;D projects funded by federal government</vt:lpstr>
      <vt:lpstr>Prevailing R&amp;D Topics in Baden- Württemberg </vt:lpstr>
      <vt:lpstr>FuE-Exzellenz-Index in Emerging R&amp;D Fields: Baden-Württemberg Vs. Federal State</vt:lpstr>
    </vt:vector>
  </TitlesOfParts>
  <Company>VDIVDE-IT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Sternkopf, Anke</dc:creator>
  <cp:lastModifiedBy>Meier zu Köcker, Gerd</cp:lastModifiedBy>
  <cp:revision>115</cp:revision>
  <cp:lastPrinted>2018-03-22T11:43:43Z</cp:lastPrinted>
  <dcterms:created xsi:type="dcterms:W3CDTF">2021-02-24T14:15:09Z</dcterms:created>
  <dcterms:modified xsi:type="dcterms:W3CDTF">2021-05-30T13:31:09Z</dcterms:modified>
</cp:coreProperties>
</file>