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755" r:id="rId2"/>
    <p:sldMasterId id="2147483698" r:id="rId3"/>
    <p:sldMasterId id="2147483722" r:id="rId4"/>
    <p:sldMasterId id="2147483747" r:id="rId5"/>
  </p:sldMasterIdLst>
  <p:notesMasterIdLst>
    <p:notesMasterId r:id="rId18"/>
  </p:notesMasterIdLst>
  <p:handoutMasterIdLst>
    <p:handoutMasterId r:id="rId19"/>
  </p:handoutMasterIdLst>
  <p:sldIdLst>
    <p:sldId id="285" r:id="rId6"/>
    <p:sldId id="286" r:id="rId7"/>
    <p:sldId id="298" r:id="rId8"/>
    <p:sldId id="300" r:id="rId9"/>
    <p:sldId id="303" r:id="rId10"/>
    <p:sldId id="297" r:id="rId11"/>
    <p:sldId id="305" r:id="rId12"/>
    <p:sldId id="306" r:id="rId13"/>
    <p:sldId id="304" r:id="rId14"/>
    <p:sldId id="302" r:id="rId15"/>
    <p:sldId id="307" r:id="rId16"/>
    <p:sldId id="308" r:id="rId17"/>
  </p:sldIdLst>
  <p:sldSz cx="12192000" cy="6858000"/>
  <p:notesSz cx="7099300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8787"/>
    <a:srgbClr val="B4DE86"/>
    <a:srgbClr val="FFFFFF"/>
    <a:srgbClr val="000000"/>
    <a:srgbClr val="DDD1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6927" autoAdjust="0"/>
  </p:normalViewPr>
  <p:slideViewPr>
    <p:cSldViewPr showGuides="1">
      <p:cViewPr varScale="1">
        <p:scale>
          <a:sx n="88" d="100"/>
          <a:sy n="88" d="100"/>
        </p:scale>
        <p:origin x="355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6" d="100"/>
          <a:sy n="86" d="100"/>
        </p:scale>
        <p:origin x="4176" y="-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549651" y="9721107"/>
            <a:ext cx="2961628" cy="312584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r>
              <a:rPr lang="de-DE" dirty="0">
                <a:solidFill>
                  <a:schemeClr val="accent4"/>
                </a:solidFill>
              </a:rPr>
              <a:t>© VDI/VDE-IT </a:t>
            </a:r>
            <a:r>
              <a:rPr lang="de-DE" dirty="0">
                <a:solidFill>
                  <a:schemeClr val="accent4"/>
                </a:solidFill>
                <a:sym typeface="Wingdings" panose="05000000000000000000" pitchFamily="2" charset="2"/>
              </a:rPr>
              <a:t></a:t>
            </a:r>
            <a:r>
              <a:rPr lang="de-DE" dirty="0">
                <a:solidFill>
                  <a:schemeClr val="accent4"/>
                </a:solidFill>
              </a:rPr>
              <a:t>  </a:t>
            </a:r>
            <a:fld id="{12CCBF5E-5E1E-43A5-B4E2-C140E7BD9013}" type="slidenum">
              <a:rPr lang="de-DE">
                <a:solidFill>
                  <a:schemeClr val="accent4"/>
                </a:solidFill>
              </a:rPr>
              <a:pPr/>
              <a:t>‹Nr.›</a:t>
            </a:fld>
            <a:r>
              <a:rPr lang="de-DE" dirty="0">
                <a:solidFill>
                  <a:schemeClr val="accent4"/>
                </a:solidFill>
              </a:rPr>
              <a:t> 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59"/>
          <a:stretch/>
        </p:blipFill>
        <p:spPr bwMode="auto">
          <a:xfrm>
            <a:off x="5029008" y="401930"/>
            <a:ext cx="1490667" cy="3085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30761791"/>
      </p:ext>
    </p:extLst>
  </p:cSld>
  <p:clrMap bg1="lt1" tx1="dk1" bg2="lt2" tx2="dk2" accent1="accent1" accent2="accent2" accent3="accent3" accent4="accent4" accent5="accent5" accent6="accent6" hlink="hlink" folHlink="folHlink"/>
  <p:extLst mod="1">
    <p:ext uri="{56416CCD-93CA-4268-BC5B-53C4BB910035}">
      <p15:sldGuideLst xmlns:p15="http://schemas.microsoft.com/office/powerpoint/2012/main">
        <p15:guide id="2" pos="2236" userDrawn="1">
          <p15:clr>
            <a:srgbClr val="F26B43"/>
          </p15:clr>
        </p15:guide>
        <p15:guide id="3" pos="352" userDrawn="1">
          <p15:clr>
            <a:srgbClr val="F26B43"/>
          </p15:clr>
        </p15:guide>
        <p15:guide id="4" pos="4109" userDrawn="1">
          <p15:clr>
            <a:srgbClr val="F26B43"/>
          </p15:clr>
        </p15:guide>
        <p15:guide id="6" orient="horz" pos="640" userDrawn="1">
          <p15:clr>
            <a:srgbClr val="F26B43"/>
          </p15:clr>
        </p15:guide>
        <p15:guide id="7" orient="horz" pos="3941" userDrawn="1">
          <p15:clr>
            <a:srgbClr val="F26B43"/>
          </p15:clr>
        </p15:guide>
        <p15:guide id="8" orient="horz" pos="2519" userDrawn="1">
          <p15:clr>
            <a:srgbClr val="F26B43"/>
          </p15:clr>
        </p15:guide>
        <p15:guide id="9" orient="horz" pos="4398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382915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 algn="l" rtl="0"/>
            <a:r>
              <a:rPr lang="en-GB" b="0" i="0" u="none" baseline="0"/>
              <a:t>Text bearbeiten</a:t>
            </a:r>
          </a:p>
          <a:p>
            <a:pPr lvl="1" algn="l" rtl="0"/>
            <a:r>
              <a:rPr lang="en-GB" b="0" i="0" u="none" baseline="0"/>
              <a:t>Zweite Ebene</a:t>
            </a:r>
          </a:p>
          <a:p>
            <a:pPr lvl="2" algn="l" rtl="0"/>
            <a:r>
              <a:rPr lang="en-GB" b="0" i="0" u="none" baseline="0"/>
              <a:t>Dritte Ebene</a:t>
            </a:r>
          </a:p>
          <a:p>
            <a:pPr lvl="3" algn="l" rtl="0"/>
            <a:r>
              <a:rPr lang="en-GB" b="0" i="0" u="none" baseline="0"/>
              <a:t>Vierte Ebene</a:t>
            </a:r>
          </a:p>
          <a:p>
            <a:pPr lvl="4" algn="l" rtl="0"/>
            <a:r>
              <a:rPr lang="en-GB" b="0" i="0" u="none" baseline="0"/>
              <a:t>Fünfte Ebene</a:t>
            </a:r>
            <a:endParaRPr lang="en-GB" dirty="0"/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5"/>
          </p:nvPr>
        </p:nvSpPr>
        <p:spPr>
          <a:xfrm>
            <a:off x="3549651" y="9721107"/>
            <a:ext cx="2961628" cy="312584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pPr algn="l" rtl="0"/>
            <a:r>
              <a:rPr lang="en-GB" b="0" i="0" u="none" baseline="0">
                <a:solidFill>
                  <a:schemeClr val="accent4"/>
                </a:solidFill>
              </a:rPr>
              <a:t>© VDI/VDE-IT </a:t>
            </a:r>
            <a:r>
              <a:rPr lang="en-GB" b="0" i="0" u="none" baseline="0">
                <a:solidFill>
                  <a:schemeClr val="accent4"/>
                </a:solidFill>
                <a:sym typeface="Wingdings" panose="05000000000000000000" pitchFamily="2" charset="2"/>
              </a:rPr>
              <a:t></a:t>
            </a:r>
            <a:r>
              <a:rPr lang="en-GB" b="0" i="0" u="none" baseline="0">
                <a:solidFill>
                  <a:schemeClr val="accent4"/>
                </a:solidFill>
              </a:rPr>
              <a:t>  </a:t>
            </a:r>
            <a:fld id="{12CCBF5E-5E1E-43A5-B4E2-C140E7BD9013}" type="slidenum">
              <a:rPr>
                <a:solidFill>
                  <a:schemeClr val="accent4"/>
                </a:solidFill>
              </a:rPr>
              <a:pPr algn="l" rtl="0"/>
              <a:t>‹Nr.›</a:t>
            </a:fld>
            <a:r>
              <a:rPr lang="en-GB" b="0" i="0" u="none" baseline="0">
                <a:solidFill>
                  <a:schemeClr val="accent4"/>
                </a:solidFill>
              </a:rPr>
              <a:t> </a:t>
            </a: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59"/>
          <a:stretch/>
        </p:blipFill>
        <p:spPr bwMode="auto">
          <a:xfrm>
            <a:off x="5029008" y="401930"/>
            <a:ext cx="1490667" cy="3085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57437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177800" indent="-171450" algn="l" defTabSz="914400" rtl="0" eaLnBrk="1" latinLnBrk="0" hangingPunct="1">
      <a:buClr>
        <a:schemeClr val="accent1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360363" indent="-171450" algn="l" defTabSz="914400" rtl="0" eaLnBrk="1" latinLnBrk="0" hangingPunct="1">
      <a:buClr>
        <a:schemeClr val="accent1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538163" indent="-171450" algn="l" defTabSz="914400" rtl="0" eaLnBrk="1" latinLnBrk="0" hangingPunct="1">
      <a:buClr>
        <a:schemeClr val="accent1"/>
      </a:buClr>
      <a:buFont typeface="Wingdings" panose="05000000000000000000" pitchFamily="2" charset="2"/>
      <a:buChar char="§"/>
      <a:tabLst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714375" indent="-171450" algn="l" defTabSz="914400" rtl="0" eaLnBrk="1" latinLnBrk="0" hangingPunct="1">
      <a:buClr>
        <a:schemeClr val="accent1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llkommen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108000" bIns="0" rtlCol="0" anchor="ctr"/>
          <a:lstStyle/>
          <a:p>
            <a:pPr algn="ctr" rtl="0"/>
            <a:endParaRPr lang="en-GB" sz="1800"/>
          </a:p>
        </p:txBody>
      </p:sp>
      <p:sp>
        <p:nvSpPr>
          <p:cNvPr id="8" name="Textfeld 7"/>
          <p:cNvSpPr txBox="1"/>
          <p:nvPr userDrawn="1"/>
        </p:nvSpPr>
        <p:spPr>
          <a:xfrm>
            <a:off x="2837592" y="2087436"/>
            <a:ext cx="6538970" cy="14927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en-GB" sz="9100" b="0" i="0" u="none" cap="none" baseline="0" dirty="0" err="1" smtClean="0">
                <a:solidFill>
                  <a:schemeClr val="bg2"/>
                </a:solidFill>
              </a:rPr>
              <a:t>Willkommen</a:t>
            </a:r>
            <a:endParaRPr lang="en-GB" sz="9100" b="0" i="0" u="none" cap="none" baseline="0" dirty="0">
              <a:solidFill>
                <a:schemeClr val="bg2"/>
              </a:solidFill>
            </a:endParaRPr>
          </a:p>
        </p:txBody>
      </p:sp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005" y="359828"/>
            <a:ext cx="1440008" cy="25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68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Fließtext 1sp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5" y="2348880"/>
            <a:ext cx="10536767" cy="3947405"/>
          </a:xfrm>
        </p:spPr>
        <p:txBody>
          <a:bodyPr numCol="1" spcCol="360000"/>
          <a:lstStyle>
            <a:lvl1pPr marL="0" indent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  <a:defRPr baseline="0">
                <a:solidFill>
                  <a:schemeClr val="accent5"/>
                </a:solidFill>
              </a:defRPr>
            </a:lvl1pPr>
            <a:lvl2pPr marL="177800" indent="0">
              <a:buNone/>
              <a:defRPr/>
            </a:lvl2pPr>
            <a:lvl3pPr marL="361950" indent="0">
              <a:buNone/>
              <a:defRPr/>
            </a:lvl3pPr>
            <a:lvl4pPr marL="539750" indent="0">
              <a:buNone/>
              <a:defRPr/>
            </a:lvl4pPr>
            <a:lvl5pPr marL="717550" indent="0">
              <a:buNone/>
              <a:defRPr/>
            </a:lvl5pPr>
          </a:lstStyle>
          <a:p>
            <a:pPr lvl="0" algn="l" rtl="0"/>
            <a:r>
              <a:rPr lang="en-GB" b="0" i="0" u="none" baseline="0"/>
              <a:t>Fließtext einspaltig eingeben </a:t>
            </a:r>
            <a:r>
              <a:rPr lang="en-GB"/>
              <a:t/>
            </a:r>
            <a:br>
              <a:rPr lang="en-GB"/>
            </a:br>
            <a:endParaRPr lang="en-GB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39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Fließtext 2sp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5" y="2348880"/>
            <a:ext cx="10536767" cy="3947405"/>
          </a:xfrm>
        </p:spPr>
        <p:txBody>
          <a:bodyPr numCol="2" spcCol="360000"/>
          <a:lstStyle>
            <a:lvl1pPr marL="0" indent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  <a:defRPr baseline="0">
                <a:solidFill>
                  <a:schemeClr val="accent5"/>
                </a:solidFill>
              </a:defRPr>
            </a:lvl1pPr>
            <a:lvl2pPr marL="177800" indent="0">
              <a:buNone/>
              <a:defRPr/>
            </a:lvl2pPr>
            <a:lvl3pPr marL="361950" indent="0">
              <a:buNone/>
              <a:defRPr/>
            </a:lvl3pPr>
            <a:lvl4pPr marL="539750" indent="0">
              <a:buNone/>
              <a:defRPr/>
            </a:lvl4pPr>
            <a:lvl5pPr marL="717550" indent="0">
              <a:buNone/>
              <a:defRPr/>
            </a:lvl5pPr>
          </a:lstStyle>
          <a:p>
            <a:pPr lvl="0" algn="l" rtl="0"/>
            <a:r>
              <a:rPr lang="en-GB" b="0" i="0" u="none" baseline="0"/>
              <a:t>Fließtext zweispaltig eingeben </a:t>
            </a:r>
            <a:r>
              <a:rPr lang="en-GB"/>
              <a:t/>
            </a:r>
            <a:br>
              <a:rPr lang="en-GB"/>
            </a:br>
            <a:endParaRPr lang="en-GB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47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links | Fießtext rechts 2s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5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191251" y="2348880"/>
            <a:ext cx="5257800" cy="3959845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  <a:defRPr sz="1600" baseline="0">
                <a:solidFill>
                  <a:schemeClr val="accent5"/>
                </a:solidFill>
              </a:defRPr>
            </a:lvl1pPr>
            <a:lvl2pPr marL="177800" indent="0">
              <a:buNone/>
              <a:defRPr/>
            </a:lvl2pPr>
            <a:lvl3pPr marL="361950" indent="0">
              <a:buNone/>
              <a:defRPr/>
            </a:lvl3pPr>
            <a:lvl4pPr marL="539750" indent="0">
              <a:buNone/>
              <a:defRPr/>
            </a:lvl4pPr>
            <a:lvl5pPr marL="717550" indent="0">
              <a:buNone/>
              <a:defRPr/>
            </a:lvl5pPr>
          </a:lstStyle>
          <a:p>
            <a:pPr lvl="0" algn="l" rtl="0"/>
            <a:r>
              <a:rPr lang="en-GB" b="0" i="0" u="none" baseline="0"/>
              <a:t>Fließtext einspaltig eingeben</a:t>
            </a:r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912286" y="2348880"/>
            <a:ext cx="5088464" cy="395984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 sz="1600">
                <a:solidFill>
                  <a:schemeClr val="accent5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lang="en-GB" b="0" i="0" u="none" baseline="0"/>
              <a:t>Bild einfügen (Bitte Copyright/Bildrechte beachten!)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50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ießtext links | Inhalt rechts 2s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5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917575" y="2342742"/>
            <a:ext cx="5083176" cy="3965983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aseline="0">
                <a:solidFill>
                  <a:schemeClr val="accent5"/>
                </a:solidFill>
              </a:defRPr>
            </a:lvl1pPr>
            <a:lvl2pPr marL="177800" indent="0">
              <a:buNone/>
              <a:defRPr/>
            </a:lvl2pPr>
            <a:lvl3pPr marL="361950" indent="0">
              <a:buNone/>
              <a:defRPr/>
            </a:lvl3pPr>
            <a:lvl4pPr marL="539750" indent="0">
              <a:buNone/>
              <a:defRPr/>
            </a:lvl4pPr>
            <a:lvl5pPr marL="717550" indent="0">
              <a:buNone/>
              <a:defRPr/>
            </a:lvl5pPr>
          </a:lstStyle>
          <a:p>
            <a:pPr lvl="0" algn="l" rtl="0"/>
            <a:r>
              <a:rPr lang="en-GB" b="0" i="0" u="none" baseline="0"/>
              <a:t>Fließtext einspaltig eingeben</a:t>
            </a:r>
          </a:p>
        </p:txBody>
      </p:sp>
      <p:sp>
        <p:nvSpPr>
          <p:cNvPr id="7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199357" y="2348880"/>
            <a:ext cx="5080361" cy="395984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 sz="1600">
                <a:solidFill>
                  <a:schemeClr val="accent5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lang="en-GB" b="0" i="0" u="none" baseline="0"/>
              <a:t>Bild einfügen (Bitte Copyright/Bildrechte beachten!)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9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links | Inhalt rechts 2s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/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6" y="2348880"/>
            <a:ext cx="5088466" cy="3959845"/>
          </a:xfrm>
        </p:spPr>
        <p:txBody>
          <a:bodyPr/>
          <a:lstStyle>
            <a:lvl1pPr>
              <a:buClr>
                <a:schemeClr val="tx2"/>
              </a:buClr>
              <a:defRPr sz="1600">
                <a:solidFill>
                  <a:schemeClr val="accent5"/>
                </a:solidFill>
              </a:defRPr>
            </a:lvl1pPr>
            <a:lvl2pPr>
              <a:buClr>
                <a:schemeClr val="tx2"/>
              </a:buClr>
              <a:defRPr sz="1400">
                <a:solidFill>
                  <a:schemeClr val="accent5"/>
                </a:solidFill>
              </a:defRPr>
            </a:lvl2pPr>
            <a:lvl3pPr>
              <a:buClr>
                <a:schemeClr val="tx2"/>
              </a:buClr>
              <a:defRPr sz="1200">
                <a:solidFill>
                  <a:schemeClr val="accent5"/>
                </a:solidFill>
              </a:defRPr>
            </a:lvl3pPr>
            <a:lvl4pPr>
              <a:buClr>
                <a:schemeClr val="tx2"/>
              </a:buClr>
              <a:defRPr sz="1100">
                <a:solidFill>
                  <a:schemeClr val="accent5"/>
                </a:solidFill>
              </a:defRPr>
            </a:lvl4pPr>
            <a:lvl5pPr>
              <a:buClr>
                <a:schemeClr val="tx2"/>
              </a:buClr>
              <a:defRPr sz="1000">
                <a:solidFill>
                  <a:schemeClr val="accent5"/>
                </a:solidFill>
              </a:defRPr>
            </a:lvl5pPr>
          </a:lstStyle>
          <a:p>
            <a:pPr lvl="0" algn="l" rtl="0"/>
            <a:r>
              <a:rPr lang="en-GB" b="0" i="0" u="none" baseline="0"/>
              <a:t>Aufzählung eingeben</a:t>
            </a:r>
          </a:p>
          <a:p>
            <a:pPr lvl="1" algn="l" rtl="0"/>
            <a:r>
              <a:rPr lang="en-GB" b="0" i="0" u="none" baseline="0"/>
              <a:t>Zweite Ebene</a:t>
            </a:r>
          </a:p>
          <a:p>
            <a:pPr lvl="2" algn="l" rtl="0"/>
            <a:r>
              <a:rPr lang="en-GB" b="0" i="0" u="none" baseline="0"/>
              <a:t>Dritte Ebene</a:t>
            </a:r>
          </a:p>
          <a:p>
            <a:pPr lvl="3" algn="l" rtl="0"/>
            <a:r>
              <a:rPr lang="en-GB" b="0" i="0" u="none" baseline="0"/>
              <a:t>Vierte Ebene</a:t>
            </a:r>
          </a:p>
          <a:p>
            <a:pPr lvl="4" algn="l" rtl="0"/>
            <a:r>
              <a:rPr lang="en-GB" b="0" i="0" u="none" baseline="0"/>
              <a:t>Fünfte Ebene</a:t>
            </a:r>
          </a:p>
        </p:txBody>
      </p:sp>
      <p:sp>
        <p:nvSpPr>
          <p:cNvPr id="9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199357" y="2348880"/>
            <a:ext cx="5080361" cy="395984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 sz="1600">
                <a:solidFill>
                  <a:schemeClr val="accent5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lang="en-GB" b="0" i="0" u="none" baseline="0"/>
              <a:t>Bild einfügen (Bitte Copyright/Bildrechte beachten!)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28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links | Aufzählung rechts 2s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191251" y="2348880"/>
            <a:ext cx="5084235" cy="3959845"/>
          </a:xfrm>
        </p:spPr>
        <p:txBody>
          <a:bodyPr/>
          <a:lstStyle>
            <a:lvl1pPr>
              <a:buClr>
                <a:schemeClr val="tx2"/>
              </a:buClr>
              <a:defRPr sz="1600">
                <a:solidFill>
                  <a:schemeClr val="accent5"/>
                </a:solidFill>
              </a:defRPr>
            </a:lvl1pPr>
            <a:lvl2pPr>
              <a:buClr>
                <a:schemeClr val="tx2"/>
              </a:buClr>
              <a:defRPr sz="1400">
                <a:solidFill>
                  <a:schemeClr val="accent5"/>
                </a:solidFill>
              </a:defRPr>
            </a:lvl2pPr>
            <a:lvl3pPr>
              <a:buClr>
                <a:schemeClr val="tx2"/>
              </a:buClr>
              <a:defRPr sz="1200">
                <a:solidFill>
                  <a:schemeClr val="accent5"/>
                </a:solidFill>
              </a:defRPr>
            </a:lvl3pPr>
            <a:lvl4pPr>
              <a:buClr>
                <a:schemeClr val="tx2"/>
              </a:buClr>
              <a:defRPr sz="1100">
                <a:solidFill>
                  <a:schemeClr val="accent5"/>
                </a:solidFill>
              </a:defRPr>
            </a:lvl4pPr>
            <a:lvl5pPr>
              <a:buClr>
                <a:schemeClr val="tx2"/>
              </a:buClr>
              <a:defRPr sz="1000">
                <a:solidFill>
                  <a:schemeClr val="accent5"/>
                </a:solidFill>
              </a:defRPr>
            </a:lvl5pPr>
          </a:lstStyle>
          <a:p>
            <a:pPr lvl="0" algn="l" rtl="0"/>
            <a:r>
              <a:rPr lang="en-GB" b="0" i="0" u="none" baseline="0"/>
              <a:t>Aufzählung eingeben</a:t>
            </a:r>
          </a:p>
          <a:p>
            <a:pPr lvl="1" algn="l" rtl="0"/>
            <a:r>
              <a:rPr lang="en-GB" b="0" i="0" u="none" baseline="0"/>
              <a:t>Zweite Ebene</a:t>
            </a:r>
          </a:p>
          <a:p>
            <a:pPr lvl="2" algn="l" rtl="0"/>
            <a:r>
              <a:rPr lang="en-GB" b="0" i="0" u="none" baseline="0"/>
              <a:t>Dritte Ebene</a:t>
            </a:r>
          </a:p>
          <a:p>
            <a:pPr lvl="3" algn="l" rtl="0"/>
            <a:r>
              <a:rPr lang="en-GB" b="0" i="0" u="none" baseline="0"/>
              <a:t>Vierte Ebene</a:t>
            </a:r>
          </a:p>
          <a:p>
            <a:pPr lvl="4" algn="l" rtl="0"/>
            <a:r>
              <a:rPr lang="en-GB" b="0" i="0" u="none" baseline="0"/>
              <a:t>Fünfte Ebene</a:t>
            </a:r>
          </a:p>
        </p:txBody>
      </p:sp>
      <p:sp>
        <p:nvSpPr>
          <p:cNvPr id="9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912286" y="2348880"/>
            <a:ext cx="5088464" cy="395984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 sz="1600">
                <a:solidFill>
                  <a:schemeClr val="accent5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lang="en-GB" b="0" i="0" u="none" baseline="0"/>
              <a:t>Bild einfügen (Bitte Copyright/Bildrechte beachten!)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11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ießtext links + rechts | Inhalt mittig 3s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5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7920567" y="2363755"/>
            <a:ext cx="3359152" cy="3944970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  <a:defRPr sz="1600" baseline="0">
                <a:solidFill>
                  <a:schemeClr val="accent5"/>
                </a:solidFill>
              </a:defRPr>
            </a:lvl1pPr>
            <a:lvl2pPr marL="177800" indent="0">
              <a:buNone/>
              <a:defRPr/>
            </a:lvl2pPr>
            <a:lvl3pPr marL="361950" indent="0">
              <a:buNone/>
              <a:defRPr/>
            </a:lvl3pPr>
            <a:lvl4pPr marL="539750" indent="0">
              <a:buNone/>
              <a:defRPr/>
            </a:lvl4pPr>
            <a:lvl5pPr marL="717550" indent="0">
              <a:buNone/>
              <a:defRPr/>
            </a:lvl5pPr>
          </a:lstStyle>
          <a:p>
            <a:pPr lvl="0" algn="l" rtl="0"/>
            <a:r>
              <a:rPr lang="en-GB" b="0" i="0" u="none" baseline="0"/>
              <a:t>Fließtext einspaltig eingeben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912286" y="2363755"/>
            <a:ext cx="3359512" cy="3944970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  <a:defRPr sz="1600" baseline="0">
                <a:solidFill>
                  <a:schemeClr val="accent5"/>
                </a:solidFill>
              </a:defRPr>
            </a:lvl1pPr>
            <a:lvl2pPr marL="177800" indent="0">
              <a:buNone/>
              <a:defRPr/>
            </a:lvl2pPr>
            <a:lvl3pPr marL="361950" indent="0">
              <a:buNone/>
              <a:defRPr/>
            </a:lvl3pPr>
            <a:lvl4pPr marL="539750" indent="0">
              <a:buNone/>
              <a:defRPr/>
            </a:lvl4pPr>
            <a:lvl5pPr marL="717550" indent="0">
              <a:buNone/>
              <a:defRPr/>
            </a:lvl5pPr>
          </a:lstStyle>
          <a:p>
            <a:pPr lvl="0" algn="l" rtl="0"/>
            <a:r>
              <a:rPr lang="en-GB" b="0" i="0" u="none" baseline="0"/>
              <a:t>Fließtext einspaltig eingeben</a:t>
            </a:r>
          </a:p>
        </p:txBody>
      </p:sp>
      <p:sp>
        <p:nvSpPr>
          <p:cNvPr id="9" name="Bildplatzhalter 3"/>
          <p:cNvSpPr>
            <a:spLocks noGrp="1"/>
          </p:cNvSpPr>
          <p:nvPr>
            <p:ph type="pic" sz="quarter" idx="14" hasCustomPrompt="1"/>
          </p:nvPr>
        </p:nvSpPr>
        <p:spPr>
          <a:xfrm>
            <a:off x="4417484" y="2363756"/>
            <a:ext cx="3360184" cy="3944969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 sz="1600">
                <a:solidFill>
                  <a:schemeClr val="accent5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lang="en-GB" b="0" i="0" u="none" baseline="0"/>
              <a:t>Bild einfügen (Bitte Copyright/Bildrechte beachten!)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64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1sp | Headline Aufzählung rechts 2s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17483" y="809593"/>
            <a:ext cx="7031567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417485" y="2363755"/>
            <a:ext cx="6862232" cy="3944970"/>
          </a:xfr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accent5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accent5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accent5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accent5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accent5"/>
                </a:solidFill>
              </a:defRPr>
            </a:lvl5pPr>
          </a:lstStyle>
          <a:p>
            <a:pPr lvl="0" algn="l" rtl="0"/>
            <a:r>
              <a:rPr lang="en-GB" b="0" i="0" u="none" baseline="0"/>
              <a:t>Aufzählung eingeben</a:t>
            </a:r>
          </a:p>
          <a:p>
            <a:pPr lvl="1" algn="l" rtl="0"/>
            <a:r>
              <a:rPr lang="en-GB" b="0" i="0" u="none" baseline="0"/>
              <a:t>Zweite Ebene</a:t>
            </a:r>
          </a:p>
          <a:p>
            <a:pPr lvl="2" algn="l" rtl="0"/>
            <a:r>
              <a:rPr lang="en-GB" b="0" i="0" u="none" baseline="0"/>
              <a:t>Dritte Ebene</a:t>
            </a:r>
          </a:p>
          <a:p>
            <a:pPr lvl="3" algn="l" rtl="0"/>
            <a:r>
              <a:rPr lang="en-GB" b="0" i="0" u="none" baseline="0"/>
              <a:t>Vierte Ebene</a:t>
            </a:r>
          </a:p>
          <a:p>
            <a:pPr lvl="4" algn="l" rtl="0"/>
            <a:r>
              <a:rPr lang="en-GB" b="0" i="0" u="none" baseline="0"/>
              <a:t>Fünfte Ebene</a:t>
            </a:r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4271433" cy="6858000"/>
          </a:xfrm>
        </p:spPr>
        <p:txBody>
          <a:bodyPr lIns="108000" tIns="108000" bIns="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 sz="1600">
                <a:solidFill>
                  <a:schemeClr val="accent5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lang="en-GB" b="0" i="0" u="none" baseline="0"/>
              <a:t>Bild einfügen (Bitte Copyright/Bildrechte beachten!)</a:t>
            </a:r>
          </a:p>
        </p:txBody>
      </p:sp>
    </p:spTree>
    <p:extLst>
      <p:ext uri="{BB962C8B-B14F-4D97-AF65-F5344CB8AC3E}">
        <p14:creationId xmlns:p14="http://schemas.microsoft.com/office/powerpoint/2010/main" val="316225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Tabelle 1sp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7" name="Tabellenplatzhalter 6"/>
          <p:cNvSpPr>
            <a:spLocks noGrp="1"/>
          </p:cNvSpPr>
          <p:nvPr>
            <p:ph type="tbl" sz="quarter" idx="11" hasCustomPrompt="1"/>
          </p:nvPr>
        </p:nvSpPr>
        <p:spPr>
          <a:xfrm>
            <a:off x="933451" y="1773239"/>
            <a:ext cx="10346267" cy="4535487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5"/>
                </a:solidFill>
              </a:defRPr>
            </a:lvl1pPr>
          </a:lstStyle>
          <a:p>
            <a:pPr algn="l" rtl="0"/>
            <a:r>
              <a:rPr lang="en-GB" b="0" i="0" u="none" baseline="0"/>
              <a:t>Tabelle (z.B. für Referenzen) einfügen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167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Diagramm 1sp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5" name="Diagrammplatzhalter 4"/>
          <p:cNvSpPr>
            <a:spLocks noGrp="1"/>
          </p:cNvSpPr>
          <p:nvPr>
            <p:ph type="chart" sz="quarter" idx="13" hasCustomPrompt="1"/>
          </p:nvPr>
        </p:nvSpPr>
        <p:spPr>
          <a:xfrm>
            <a:off x="912285" y="1773239"/>
            <a:ext cx="10367433" cy="4535487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5"/>
                </a:solidFill>
              </a:defRPr>
            </a:lvl1pPr>
          </a:lstStyle>
          <a:p>
            <a:pPr algn="l" rtl="0"/>
            <a:r>
              <a:rPr lang="en-GB" b="0" i="0" u="none" baseline="0"/>
              <a:t>Diagramm einfügen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3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908050"/>
            <a:ext cx="168000" cy="5949950"/>
          </a:xfrm>
          <a:prstGeom prst="rect">
            <a:avLst/>
          </a:prstGeom>
          <a:solidFill>
            <a:srgbClr val="DDD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sz="1800"/>
          </a:p>
        </p:txBody>
      </p:sp>
      <p:sp>
        <p:nvSpPr>
          <p:cNvPr id="10" name="Rechteck 9"/>
          <p:cNvSpPr/>
          <p:nvPr userDrawn="1"/>
        </p:nvSpPr>
        <p:spPr>
          <a:xfrm>
            <a:off x="168000" y="908050"/>
            <a:ext cx="12024000" cy="59499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108000" bIns="0" rtlCol="0" anchor="ctr"/>
          <a:lstStyle/>
          <a:p>
            <a:pPr algn="ctr" rtl="0"/>
            <a:endParaRPr lang="en-GB" sz="1800"/>
          </a:p>
        </p:txBody>
      </p:sp>
      <p:sp>
        <p:nvSpPr>
          <p:cNvPr id="11" name="Titel 10"/>
          <p:cNvSpPr>
            <a:spLocks noGrp="1"/>
          </p:cNvSpPr>
          <p:nvPr>
            <p:ph type="title" hasCustomPrompt="1"/>
          </p:nvPr>
        </p:nvSpPr>
        <p:spPr>
          <a:xfrm>
            <a:off x="912284" y="1653739"/>
            <a:ext cx="10515600" cy="1271206"/>
          </a:xfrm>
        </p:spPr>
        <p:txBody>
          <a:bodyPr anchor="t"/>
          <a:lstStyle>
            <a:lvl1pPr>
              <a:defRPr sz="3800">
                <a:solidFill>
                  <a:schemeClr val="bg2"/>
                </a:solidFill>
              </a:defRPr>
            </a:lvl1pPr>
          </a:lstStyle>
          <a:p>
            <a:pPr algn="l" rtl="0"/>
            <a:r>
              <a:rPr lang="en-GB" b="0" i="0" u="none" baseline="0" dirty="0" err="1"/>
              <a:t>Titel</a:t>
            </a:r>
            <a:r>
              <a:rPr lang="en-GB" b="0" i="0" u="none" baseline="0" dirty="0"/>
              <a:t> der </a:t>
            </a:r>
            <a:r>
              <a:rPr lang="en-GB" b="0" i="0" u="none" baseline="0" dirty="0" err="1"/>
              <a:t>präsentation</a:t>
            </a:r>
            <a:r>
              <a:rPr lang="en-GB" b="0" i="0" u="none" baseline="0" dirty="0"/>
              <a:t> </a:t>
            </a:r>
            <a:r>
              <a:rPr lang="en-GB" b="0" i="0" u="none" baseline="0" dirty="0" smtClean="0"/>
              <a:t>|</a:t>
            </a:r>
            <a:br>
              <a:rPr lang="en-GB" b="0" i="0" u="none" baseline="0" dirty="0" smtClean="0"/>
            </a:br>
            <a:r>
              <a:rPr lang="en-GB" b="0" i="0" u="none" baseline="0" dirty="0" smtClean="0"/>
              <a:t>Headline </a:t>
            </a:r>
            <a:r>
              <a:rPr lang="en-GB" b="0" i="0" u="none" baseline="0" dirty="0" err="1"/>
              <a:t>eingeben</a:t>
            </a:r>
            <a:endParaRPr lang="en-GB" b="0" i="0" u="none" baseline="0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5" y="3185204"/>
            <a:ext cx="10526183" cy="369332"/>
          </a:xfrm>
        </p:spPr>
        <p:txBody>
          <a:bodyPr>
            <a:spAutoFit/>
          </a:bodyPr>
          <a:lstStyle>
            <a:lvl1pPr marL="0" indent="0">
              <a:buFontTx/>
              <a:buNone/>
              <a:defRPr>
                <a:solidFill>
                  <a:schemeClr val="bg2"/>
                </a:solidFill>
              </a:defRPr>
            </a:lvl1pPr>
          </a:lstStyle>
          <a:p>
            <a:pPr lvl="0" algn="l" rtl="0"/>
            <a:r>
              <a:rPr lang="en-GB" b="0" i="0" u="none" baseline="0" dirty="0"/>
              <a:t>Ort </a:t>
            </a:r>
            <a:r>
              <a:rPr lang="en-GB" b="0" i="0" u="none" baseline="0" dirty="0" err="1"/>
              <a:t>eingeben</a:t>
            </a:r>
            <a:endParaRPr lang="en-GB" b="0" i="0" u="none" baseline="0" dirty="0"/>
          </a:p>
        </p:txBody>
      </p:sp>
    </p:spTree>
    <p:extLst>
      <p:ext uri="{BB962C8B-B14F-4D97-AF65-F5344CB8AC3E}">
        <p14:creationId xmlns:p14="http://schemas.microsoft.com/office/powerpoint/2010/main" val="19826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Smartart 1sp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4" name="SmartArt-Platzhalter 3"/>
          <p:cNvSpPr>
            <a:spLocks noGrp="1"/>
          </p:cNvSpPr>
          <p:nvPr>
            <p:ph type="dgm" sz="quarter" idx="15" hasCustomPrompt="1"/>
          </p:nvPr>
        </p:nvSpPr>
        <p:spPr>
          <a:xfrm>
            <a:off x="912285" y="1773239"/>
            <a:ext cx="10367433" cy="4535487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 lang="en-GB" sz="1600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 rtl="0"/>
            <a:r>
              <a:rPr lang="en-GB" b="0" i="0" u="none" baseline="0"/>
              <a:t>SmartArt Grafik einfügen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01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bbildung 1sp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1" hasCustomPrompt="1"/>
          </p:nvPr>
        </p:nvSpPr>
        <p:spPr>
          <a:xfrm>
            <a:off x="912285" y="1773239"/>
            <a:ext cx="10367433" cy="4535487"/>
          </a:xfrm>
        </p:spPr>
        <p:txBody>
          <a:bodyPr/>
          <a:lstStyle>
            <a:lvl1pPr marL="0" indent="0">
              <a:buNone/>
              <a:defRPr sz="1600" baseline="0">
                <a:solidFill>
                  <a:schemeClr val="accent5"/>
                </a:solidFill>
              </a:defRPr>
            </a:lvl1pPr>
          </a:lstStyle>
          <a:p>
            <a:pPr algn="l" rtl="0"/>
            <a:r>
              <a:rPr lang="en-GB" b="0" i="0" u="none" baseline="0"/>
              <a:t>Foto bzw. Abbildung einfügen (Bitte Copyright/Bildrechte beachten!)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13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Video 1sp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10" name="Medienplatzhalter 9"/>
          <p:cNvSpPr>
            <a:spLocks noGrp="1"/>
          </p:cNvSpPr>
          <p:nvPr>
            <p:ph type="media" sz="quarter" idx="13" hasCustomPrompt="1"/>
          </p:nvPr>
        </p:nvSpPr>
        <p:spPr>
          <a:xfrm>
            <a:off x="912287" y="1773239"/>
            <a:ext cx="10367432" cy="4535487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 sz="1600" baseline="0">
                <a:solidFill>
                  <a:schemeClr val="accent5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lang="en-GB" b="0" i="0" u="none" baseline="0"/>
              <a:t>Video einfügen (nur lokal auf dem Präsentationsrechner verfügbare Videos einfügen und Copyright/Bildrechte beachten!)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00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nalysie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feld 81"/>
          <p:cNvSpPr txBox="1"/>
          <p:nvPr userDrawn="1"/>
        </p:nvSpPr>
        <p:spPr>
          <a:xfrm>
            <a:off x="724203" y="4331408"/>
            <a:ext cx="4473600" cy="928800"/>
          </a:xfrm>
          <a:prstGeom prst="rect">
            <a:avLst/>
          </a:prstGeom>
          <a:noFill/>
        </p:spPr>
        <p:txBody>
          <a:bodyPr wrap="square" lIns="0" tIns="108000" rIns="108000" bIns="0" rtlCol="0" anchor="t" anchorCtr="0">
            <a:no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entwerfen</a:t>
            </a:r>
            <a:br>
              <a:rPr lang="de-DE" sz="1600" kern="0" dirty="0" smtClean="0">
                <a:solidFill>
                  <a:srgbClr val="808080"/>
                </a:solidFill>
              </a:rPr>
            </a:br>
            <a:r>
              <a:rPr lang="de-DE" sz="1600" kern="0" dirty="0" smtClean="0">
                <a:solidFill>
                  <a:srgbClr val="808080"/>
                </a:solidFill>
              </a:rPr>
              <a:t>Strategie-Roadmaps</a:t>
            </a:r>
          </a:p>
        </p:txBody>
      </p:sp>
      <p:sp>
        <p:nvSpPr>
          <p:cNvPr id="83" name="Textfeld 82"/>
          <p:cNvSpPr txBox="1"/>
          <p:nvPr userDrawn="1"/>
        </p:nvSpPr>
        <p:spPr>
          <a:xfrm>
            <a:off x="6274800" y="4331408"/>
            <a:ext cx="4473600" cy="928800"/>
          </a:xfrm>
          <a:prstGeom prst="rect">
            <a:avLst/>
          </a:prstGeom>
          <a:noFill/>
        </p:spPr>
        <p:txBody>
          <a:bodyPr wrap="square" lIns="108000" tIns="108000" rIns="0" bIns="0" rtlCol="0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identifizieren</a:t>
            </a:r>
            <a:r>
              <a:rPr lang="de-DE" sz="1600" kern="0" baseline="0" dirty="0" smtClean="0">
                <a:solidFill>
                  <a:srgbClr val="808080"/>
                </a:solidFill>
              </a:rPr>
              <a:t> Leittechnologien</a:t>
            </a:r>
            <a:br>
              <a:rPr lang="de-DE" sz="1600" kern="0" baseline="0" dirty="0" smtClean="0">
                <a:solidFill>
                  <a:srgbClr val="808080"/>
                </a:solidFill>
              </a:rPr>
            </a:br>
            <a:r>
              <a:rPr lang="de-DE" sz="1600" kern="0" baseline="0" dirty="0" smtClean="0">
                <a:solidFill>
                  <a:srgbClr val="808080"/>
                </a:solidFill>
              </a:rPr>
              <a:t>und entwickeln</a:t>
            </a:r>
            <a:br>
              <a:rPr lang="de-DE" sz="1600" kern="0" baseline="0" dirty="0" smtClean="0">
                <a:solidFill>
                  <a:srgbClr val="808080"/>
                </a:solidFill>
              </a:rPr>
            </a:br>
            <a:r>
              <a:rPr lang="de-DE" sz="1600" kern="0" baseline="0" dirty="0" smtClean="0">
                <a:solidFill>
                  <a:srgbClr val="808080"/>
                </a:solidFill>
              </a:rPr>
              <a:t>Analyse-Instrumente</a:t>
            </a:r>
          </a:p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600" kern="0" dirty="0" smtClean="0">
              <a:solidFill>
                <a:srgbClr val="808080"/>
              </a:solidFill>
            </a:endParaRPr>
          </a:p>
        </p:txBody>
      </p:sp>
      <p:sp>
        <p:nvSpPr>
          <p:cNvPr id="80" name="Textfeld 79"/>
          <p:cNvSpPr txBox="1"/>
          <p:nvPr userDrawn="1"/>
        </p:nvSpPr>
        <p:spPr>
          <a:xfrm>
            <a:off x="719403" y="2326208"/>
            <a:ext cx="4473600" cy="928800"/>
          </a:xfrm>
          <a:prstGeom prst="rect">
            <a:avLst/>
          </a:prstGeom>
          <a:noFill/>
        </p:spPr>
        <p:txBody>
          <a:bodyPr wrap="square" lIns="0" tIns="0" rIns="108000" bIns="108000" rtlCol="0" anchor="b" anchorCtr="0">
            <a:no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erarbeiten politische Handlungsempfehlungen</a:t>
            </a:r>
          </a:p>
        </p:txBody>
      </p:sp>
      <p:cxnSp>
        <p:nvCxnSpPr>
          <p:cNvPr id="16" name="Gerader Verbinder 15"/>
          <p:cNvCxnSpPr/>
          <p:nvPr userDrawn="1"/>
        </p:nvCxnSpPr>
        <p:spPr>
          <a:xfrm flipH="1">
            <a:off x="3893112" y="3254400"/>
            <a:ext cx="1440000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 userDrawn="1"/>
        </p:nvCxnSpPr>
        <p:spPr>
          <a:xfrm flipH="1">
            <a:off x="6096000" y="4327200"/>
            <a:ext cx="1440000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/>
          <p:cNvCxnSpPr/>
          <p:nvPr userDrawn="1"/>
        </p:nvCxnSpPr>
        <p:spPr>
          <a:xfrm flipV="1">
            <a:off x="5191200" y="4225432"/>
            <a:ext cx="0" cy="108000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r Verbinder 5"/>
          <p:cNvCxnSpPr/>
          <p:nvPr userDrawn="1"/>
        </p:nvCxnSpPr>
        <p:spPr>
          <a:xfrm flipV="1">
            <a:off x="6260400" y="2276968"/>
            <a:ext cx="0" cy="1080024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uppieren 38"/>
          <p:cNvGrpSpPr/>
          <p:nvPr userDrawn="1"/>
        </p:nvGrpSpPr>
        <p:grpSpPr>
          <a:xfrm>
            <a:off x="5343111" y="3356992"/>
            <a:ext cx="1150756" cy="870544"/>
            <a:chOff x="4140981" y="2996952"/>
            <a:chExt cx="863067" cy="870544"/>
          </a:xfrm>
        </p:grpSpPr>
        <p:sp>
          <p:nvSpPr>
            <p:cNvPr id="41" name="Rechteck 40"/>
            <p:cNvSpPr/>
            <p:nvPr userDrawn="1"/>
          </p:nvSpPr>
          <p:spPr>
            <a:xfrm>
              <a:off x="4140981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41"/>
            <p:cNvSpPr/>
            <p:nvPr userDrawn="1"/>
          </p:nvSpPr>
          <p:spPr>
            <a:xfrm>
              <a:off x="4140981" y="3178273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Rechteck 42"/>
            <p:cNvSpPr/>
            <p:nvPr userDrawn="1"/>
          </p:nvSpPr>
          <p:spPr>
            <a:xfrm>
              <a:off x="4140981" y="3359594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Rechteck 43"/>
            <p:cNvSpPr/>
            <p:nvPr userDrawn="1"/>
          </p:nvSpPr>
          <p:spPr>
            <a:xfrm>
              <a:off x="4140981" y="35409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Rechteck 44"/>
            <p:cNvSpPr/>
            <p:nvPr userDrawn="1"/>
          </p:nvSpPr>
          <p:spPr>
            <a:xfrm>
              <a:off x="4860032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Rechteck 45"/>
            <p:cNvSpPr/>
            <p:nvPr userDrawn="1"/>
          </p:nvSpPr>
          <p:spPr>
            <a:xfrm>
              <a:off x="4860032" y="3178273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7" name="Rechteck 46"/>
            <p:cNvSpPr/>
            <p:nvPr userDrawn="1"/>
          </p:nvSpPr>
          <p:spPr>
            <a:xfrm>
              <a:off x="4860032" y="3359594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/>
            <p:cNvSpPr/>
            <p:nvPr userDrawn="1"/>
          </p:nvSpPr>
          <p:spPr>
            <a:xfrm>
              <a:off x="4860032" y="35409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Rechteck 48"/>
            <p:cNvSpPr/>
            <p:nvPr userDrawn="1"/>
          </p:nvSpPr>
          <p:spPr>
            <a:xfrm>
              <a:off x="4320744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Rechteck 49"/>
            <p:cNvSpPr/>
            <p:nvPr userDrawn="1"/>
          </p:nvSpPr>
          <p:spPr>
            <a:xfrm>
              <a:off x="4500507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 userDrawn="1"/>
          </p:nvSpPr>
          <p:spPr>
            <a:xfrm>
              <a:off x="4680270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2" name="Rechteck 51"/>
            <p:cNvSpPr/>
            <p:nvPr userDrawn="1"/>
          </p:nvSpPr>
          <p:spPr>
            <a:xfrm>
              <a:off x="4140981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Rechteck 52"/>
            <p:cNvSpPr/>
            <p:nvPr userDrawn="1"/>
          </p:nvSpPr>
          <p:spPr>
            <a:xfrm>
              <a:off x="4860032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 userDrawn="1"/>
          </p:nvSpPr>
          <p:spPr>
            <a:xfrm>
              <a:off x="4320744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 userDrawn="1"/>
          </p:nvSpPr>
          <p:spPr>
            <a:xfrm>
              <a:off x="4500507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 userDrawn="1"/>
          </p:nvSpPr>
          <p:spPr>
            <a:xfrm>
              <a:off x="4680270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Rechteck 56"/>
            <p:cNvSpPr/>
            <p:nvPr userDrawn="1"/>
          </p:nvSpPr>
          <p:spPr>
            <a:xfrm>
              <a:off x="4500506" y="3359594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" name="Foliennummernplatzhalter 2"/>
          <p:cNvSpPr>
            <a:spLocks noGrp="1"/>
          </p:cNvSpPr>
          <p:nvPr userDrawn="1">
            <p:ph type="sldNum" sz="quarter" idx="15"/>
          </p:nvPr>
        </p:nvSpPr>
        <p:spPr/>
        <p:txBody>
          <a:bodyPr/>
          <a:lstStyle/>
          <a:p>
            <a:r>
              <a:rPr lang="de-DE"/>
              <a:t>  </a:t>
            </a:r>
            <a:r>
              <a:rPr lang="de-DE" sz="1000">
                <a:solidFill>
                  <a:schemeClr val="accent5"/>
                </a:solidFill>
              </a:rPr>
              <a:t>© VDI/VDE-IT </a:t>
            </a:r>
            <a:r>
              <a:rPr lang="de-DE" sz="100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de-DE" sz="100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lang="de-DE" sz="1000" smtClean="0">
                <a:solidFill>
                  <a:schemeClr val="accent5"/>
                </a:solidFill>
              </a:rPr>
              <a:pPr/>
              <a:t>‹Nr.›</a:t>
            </a:fld>
            <a:r>
              <a:rPr lang="de-DE" sz="1000">
                <a:solidFill>
                  <a:schemeClr val="accent5"/>
                </a:solidFill>
              </a:rPr>
              <a:t> </a:t>
            </a:r>
            <a:endParaRPr lang="de-DE" sz="1000" dirty="0">
              <a:solidFill>
                <a:schemeClr val="accent5"/>
              </a:solidFill>
            </a:endParaRPr>
          </a:p>
        </p:txBody>
      </p:sp>
      <p:grpSp>
        <p:nvGrpSpPr>
          <p:cNvPr id="33" name="Gruppieren 32"/>
          <p:cNvGrpSpPr/>
          <p:nvPr userDrawn="1"/>
        </p:nvGrpSpPr>
        <p:grpSpPr>
          <a:xfrm>
            <a:off x="5175198" y="3237008"/>
            <a:ext cx="1105200" cy="1105593"/>
            <a:chOff x="4015046" y="2880360"/>
            <a:chExt cx="1105593" cy="1105593"/>
          </a:xfrm>
        </p:grpSpPr>
        <p:sp>
          <p:nvSpPr>
            <p:cNvPr id="34" name="Rechteck 33"/>
            <p:cNvSpPr/>
            <p:nvPr userDrawn="1"/>
          </p:nvSpPr>
          <p:spPr>
            <a:xfrm>
              <a:off x="4015046" y="2880360"/>
              <a:ext cx="1105593" cy="1105593"/>
            </a:xfrm>
            <a:prstGeom prst="rect">
              <a:avLst/>
            </a:prstGeom>
            <a:solidFill>
              <a:schemeClr val="accent5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hteck 34"/>
            <p:cNvSpPr/>
            <p:nvPr userDrawn="1"/>
          </p:nvSpPr>
          <p:spPr>
            <a:xfrm>
              <a:off x="4140000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Rechteck 35"/>
            <p:cNvSpPr/>
            <p:nvPr userDrawn="1"/>
          </p:nvSpPr>
          <p:spPr>
            <a:xfrm>
              <a:off x="4140000" y="3178273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Rechteck 36"/>
            <p:cNvSpPr/>
            <p:nvPr userDrawn="1"/>
          </p:nvSpPr>
          <p:spPr>
            <a:xfrm>
              <a:off x="4140000" y="3359594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/>
            <p:cNvSpPr/>
            <p:nvPr userDrawn="1"/>
          </p:nvSpPr>
          <p:spPr>
            <a:xfrm>
              <a:off x="4140000" y="35409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Rechteck 58"/>
            <p:cNvSpPr/>
            <p:nvPr userDrawn="1"/>
          </p:nvSpPr>
          <p:spPr>
            <a:xfrm>
              <a:off x="4860000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Rechteck 60"/>
            <p:cNvSpPr/>
            <p:nvPr userDrawn="1"/>
          </p:nvSpPr>
          <p:spPr>
            <a:xfrm>
              <a:off x="4860000" y="3178273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2" name="Rechteck 61"/>
            <p:cNvSpPr/>
            <p:nvPr userDrawn="1"/>
          </p:nvSpPr>
          <p:spPr>
            <a:xfrm>
              <a:off x="4860000" y="3359594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3" name="Rechteck 62"/>
            <p:cNvSpPr/>
            <p:nvPr userDrawn="1"/>
          </p:nvSpPr>
          <p:spPr>
            <a:xfrm>
              <a:off x="4860000" y="35409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Rechteck 63"/>
            <p:cNvSpPr/>
            <p:nvPr userDrawn="1"/>
          </p:nvSpPr>
          <p:spPr>
            <a:xfrm>
              <a:off x="4320000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Rechteck 64"/>
            <p:cNvSpPr/>
            <p:nvPr userDrawn="1"/>
          </p:nvSpPr>
          <p:spPr>
            <a:xfrm>
              <a:off x="4500000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Rechteck 65"/>
            <p:cNvSpPr/>
            <p:nvPr userDrawn="1"/>
          </p:nvSpPr>
          <p:spPr>
            <a:xfrm>
              <a:off x="4680000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Rechteck 66"/>
            <p:cNvSpPr/>
            <p:nvPr userDrawn="1"/>
          </p:nvSpPr>
          <p:spPr>
            <a:xfrm>
              <a:off x="4140000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Rechteck 67"/>
            <p:cNvSpPr/>
            <p:nvPr userDrawn="1"/>
          </p:nvSpPr>
          <p:spPr>
            <a:xfrm>
              <a:off x="4860000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 userDrawn="1"/>
          </p:nvSpPr>
          <p:spPr>
            <a:xfrm>
              <a:off x="4320000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0" name="Rechteck 69"/>
            <p:cNvSpPr/>
            <p:nvPr userDrawn="1"/>
          </p:nvSpPr>
          <p:spPr>
            <a:xfrm>
              <a:off x="4500000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1" name="Rechteck 70"/>
            <p:cNvSpPr/>
            <p:nvPr userDrawn="1"/>
          </p:nvSpPr>
          <p:spPr>
            <a:xfrm>
              <a:off x="4680000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Rechteck 71"/>
            <p:cNvSpPr/>
            <p:nvPr userDrawn="1"/>
          </p:nvSpPr>
          <p:spPr>
            <a:xfrm>
              <a:off x="4500000" y="3359594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79" name="Textfeld 78"/>
          <p:cNvSpPr txBox="1"/>
          <p:nvPr userDrawn="1"/>
        </p:nvSpPr>
        <p:spPr>
          <a:xfrm>
            <a:off x="936000" y="764704"/>
            <a:ext cx="10516800" cy="874800"/>
          </a:xfrm>
          <a:prstGeom prst="rect">
            <a:avLst/>
          </a:prstGeom>
          <a:noFill/>
        </p:spPr>
        <p:txBody>
          <a:bodyPr wrap="square" lIns="0" tIns="0" rIns="108000" bIns="0" rtlCol="0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000" kern="1200" cap="all" baseline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Wir analysieren Innovationen</a:t>
            </a:r>
          </a:p>
        </p:txBody>
      </p:sp>
      <p:sp>
        <p:nvSpPr>
          <p:cNvPr id="81" name="Textfeld 80"/>
          <p:cNvSpPr txBox="1"/>
          <p:nvPr userDrawn="1"/>
        </p:nvSpPr>
        <p:spPr>
          <a:xfrm>
            <a:off x="6275745" y="2326208"/>
            <a:ext cx="4473600" cy="928800"/>
          </a:xfrm>
          <a:prstGeom prst="rect">
            <a:avLst/>
          </a:prstGeom>
          <a:noFill/>
        </p:spPr>
        <p:txBody>
          <a:bodyPr wrap="square" lIns="108000" tIns="0" rIns="0" bIns="108000" rtlCol="0" anchor="b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evaluieren technologische und innovationspolitische Programme</a:t>
            </a:r>
          </a:p>
        </p:txBody>
      </p:sp>
    </p:spTree>
    <p:extLst>
      <p:ext uri="{BB962C8B-B14F-4D97-AF65-F5344CB8AC3E}">
        <p14:creationId xmlns:p14="http://schemas.microsoft.com/office/powerpoint/2010/main" val="73022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0" grpId="0"/>
      <p:bldP spid="81" grpId="0"/>
    </p:bld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ör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feld 86"/>
          <p:cNvSpPr txBox="1"/>
          <p:nvPr userDrawn="1"/>
        </p:nvSpPr>
        <p:spPr>
          <a:xfrm>
            <a:off x="6274800" y="4331408"/>
            <a:ext cx="4473600" cy="928800"/>
          </a:xfrm>
          <a:prstGeom prst="rect">
            <a:avLst/>
          </a:prstGeom>
          <a:noFill/>
        </p:spPr>
        <p:txBody>
          <a:bodyPr wrap="square" lIns="108000" tIns="108000" rIns="0" bIns="0" rtlCol="0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motivieren Forschungseinrichtungen und Industrie, Vorhaben</a:t>
            </a:r>
            <a:r>
              <a:rPr lang="de-DE" sz="1600" kern="0" baseline="0" dirty="0" smtClean="0">
                <a:solidFill>
                  <a:srgbClr val="808080"/>
                </a:solidFill>
              </a:rPr>
              <a:t> einzureichen</a:t>
            </a:r>
          </a:p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600" kern="0" dirty="0" smtClean="0">
              <a:solidFill>
                <a:srgbClr val="808080"/>
              </a:solidFill>
            </a:endParaRPr>
          </a:p>
        </p:txBody>
      </p:sp>
      <p:sp>
        <p:nvSpPr>
          <p:cNvPr id="84" name="Textfeld 83"/>
          <p:cNvSpPr txBox="1"/>
          <p:nvPr userDrawn="1"/>
        </p:nvSpPr>
        <p:spPr>
          <a:xfrm>
            <a:off x="719403" y="2326208"/>
            <a:ext cx="4473600" cy="928800"/>
          </a:xfrm>
          <a:prstGeom prst="rect">
            <a:avLst/>
          </a:prstGeom>
          <a:noFill/>
        </p:spPr>
        <p:txBody>
          <a:bodyPr wrap="square" lIns="0" tIns="0" rIns="108000" bIns="108000" rtlCol="0" anchor="b" anchorCtr="0">
            <a:no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betreuen und</a:t>
            </a:r>
            <a:br>
              <a:rPr lang="de-DE" sz="1600" kern="0" dirty="0" smtClean="0">
                <a:solidFill>
                  <a:srgbClr val="808080"/>
                </a:solidFill>
              </a:rPr>
            </a:br>
            <a:r>
              <a:rPr lang="de-DE" sz="1600" kern="0" dirty="0" smtClean="0">
                <a:solidFill>
                  <a:srgbClr val="808080"/>
                </a:solidFill>
              </a:rPr>
              <a:t>managen Projekte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DE"/>
              <a:t>  </a:t>
            </a:r>
            <a:r>
              <a:rPr lang="de-DE" sz="1000">
                <a:solidFill>
                  <a:schemeClr val="accent5"/>
                </a:solidFill>
              </a:rPr>
              <a:t>© VDI/VDE-IT </a:t>
            </a:r>
            <a:r>
              <a:rPr lang="de-DE" sz="100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de-DE" sz="100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lang="de-DE" sz="1000" smtClean="0">
                <a:solidFill>
                  <a:schemeClr val="accent5"/>
                </a:solidFill>
              </a:rPr>
              <a:pPr/>
              <a:t>‹Nr.›</a:t>
            </a:fld>
            <a:r>
              <a:rPr lang="de-DE" sz="1000">
                <a:solidFill>
                  <a:schemeClr val="accent5"/>
                </a:solidFill>
              </a:rPr>
              <a:t> </a:t>
            </a:r>
            <a:endParaRPr lang="de-DE" sz="1000" dirty="0">
              <a:solidFill>
                <a:schemeClr val="accent5"/>
              </a:solidFill>
            </a:endParaRPr>
          </a:p>
        </p:txBody>
      </p:sp>
      <p:cxnSp>
        <p:nvCxnSpPr>
          <p:cNvPr id="51" name="Gerader Verbinder 15"/>
          <p:cNvCxnSpPr/>
          <p:nvPr userDrawn="1"/>
        </p:nvCxnSpPr>
        <p:spPr>
          <a:xfrm flipH="1">
            <a:off x="3893112" y="3254400"/>
            <a:ext cx="1440000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13"/>
          <p:cNvCxnSpPr/>
          <p:nvPr userDrawn="1"/>
        </p:nvCxnSpPr>
        <p:spPr>
          <a:xfrm flipH="1">
            <a:off x="6096000" y="4327200"/>
            <a:ext cx="1440000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r Verbinder 12"/>
          <p:cNvCxnSpPr/>
          <p:nvPr userDrawn="1"/>
        </p:nvCxnSpPr>
        <p:spPr>
          <a:xfrm flipV="1">
            <a:off x="5191200" y="4225432"/>
            <a:ext cx="0" cy="108000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"/>
          <p:cNvCxnSpPr/>
          <p:nvPr userDrawn="1"/>
        </p:nvCxnSpPr>
        <p:spPr>
          <a:xfrm flipV="1">
            <a:off x="6260400" y="2276872"/>
            <a:ext cx="0" cy="1080024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uppieren 26"/>
          <p:cNvGrpSpPr/>
          <p:nvPr userDrawn="1"/>
        </p:nvGrpSpPr>
        <p:grpSpPr>
          <a:xfrm>
            <a:off x="5343111" y="3356992"/>
            <a:ext cx="1150756" cy="870544"/>
            <a:chOff x="4140981" y="2996952"/>
            <a:chExt cx="863067" cy="870544"/>
          </a:xfrm>
        </p:grpSpPr>
        <p:sp>
          <p:nvSpPr>
            <p:cNvPr id="29" name="Rechteck 28"/>
            <p:cNvSpPr/>
            <p:nvPr userDrawn="1"/>
          </p:nvSpPr>
          <p:spPr>
            <a:xfrm>
              <a:off x="4140981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/>
            <p:cNvSpPr/>
            <p:nvPr userDrawn="1"/>
          </p:nvSpPr>
          <p:spPr>
            <a:xfrm>
              <a:off x="4140981" y="3178273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/>
            <p:cNvSpPr/>
            <p:nvPr userDrawn="1"/>
          </p:nvSpPr>
          <p:spPr>
            <a:xfrm>
              <a:off x="4140981" y="3359594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/>
            <p:cNvSpPr/>
            <p:nvPr userDrawn="1"/>
          </p:nvSpPr>
          <p:spPr>
            <a:xfrm>
              <a:off x="4140981" y="35409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 32"/>
            <p:cNvSpPr/>
            <p:nvPr userDrawn="1"/>
          </p:nvSpPr>
          <p:spPr>
            <a:xfrm>
              <a:off x="4860032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Rechteck 33"/>
            <p:cNvSpPr/>
            <p:nvPr userDrawn="1"/>
          </p:nvSpPr>
          <p:spPr>
            <a:xfrm>
              <a:off x="4860032" y="3178273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hteck 34"/>
            <p:cNvSpPr/>
            <p:nvPr userDrawn="1"/>
          </p:nvSpPr>
          <p:spPr>
            <a:xfrm>
              <a:off x="4860032" y="3359594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Rechteck 35"/>
            <p:cNvSpPr/>
            <p:nvPr userDrawn="1"/>
          </p:nvSpPr>
          <p:spPr>
            <a:xfrm>
              <a:off x="4860032" y="35409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Rechteck 36"/>
            <p:cNvSpPr/>
            <p:nvPr userDrawn="1"/>
          </p:nvSpPr>
          <p:spPr>
            <a:xfrm>
              <a:off x="4320744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/>
            <p:cNvSpPr/>
            <p:nvPr userDrawn="1"/>
          </p:nvSpPr>
          <p:spPr>
            <a:xfrm>
              <a:off x="4500507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40"/>
            <p:cNvSpPr/>
            <p:nvPr userDrawn="1"/>
          </p:nvSpPr>
          <p:spPr>
            <a:xfrm>
              <a:off x="4680270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41"/>
            <p:cNvSpPr/>
            <p:nvPr userDrawn="1"/>
          </p:nvSpPr>
          <p:spPr>
            <a:xfrm>
              <a:off x="4140981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Rechteck 42"/>
            <p:cNvSpPr/>
            <p:nvPr userDrawn="1"/>
          </p:nvSpPr>
          <p:spPr>
            <a:xfrm>
              <a:off x="4860032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Rechteck 43"/>
            <p:cNvSpPr/>
            <p:nvPr userDrawn="1"/>
          </p:nvSpPr>
          <p:spPr>
            <a:xfrm>
              <a:off x="4320744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/>
            <p:cNvSpPr/>
            <p:nvPr userDrawn="1"/>
          </p:nvSpPr>
          <p:spPr>
            <a:xfrm>
              <a:off x="4500507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Rechteck 48"/>
            <p:cNvSpPr/>
            <p:nvPr userDrawn="1"/>
          </p:nvSpPr>
          <p:spPr>
            <a:xfrm>
              <a:off x="4680270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Rechteck 49"/>
            <p:cNvSpPr/>
            <p:nvPr userDrawn="1"/>
          </p:nvSpPr>
          <p:spPr>
            <a:xfrm>
              <a:off x="4500506" y="3359594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61" name="Gruppieren 60"/>
          <p:cNvGrpSpPr/>
          <p:nvPr userDrawn="1"/>
        </p:nvGrpSpPr>
        <p:grpSpPr>
          <a:xfrm>
            <a:off x="5175198" y="3237008"/>
            <a:ext cx="1105200" cy="1105593"/>
            <a:chOff x="4015046" y="2876968"/>
            <a:chExt cx="1105593" cy="1105593"/>
          </a:xfrm>
        </p:grpSpPr>
        <p:sp>
          <p:nvSpPr>
            <p:cNvPr id="62" name="Rechteck 61"/>
            <p:cNvSpPr/>
            <p:nvPr userDrawn="1"/>
          </p:nvSpPr>
          <p:spPr>
            <a:xfrm>
              <a:off x="4015046" y="2876968"/>
              <a:ext cx="1105593" cy="1105593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3" name="Rechteck 62"/>
            <p:cNvSpPr/>
            <p:nvPr userDrawn="1"/>
          </p:nvSpPr>
          <p:spPr>
            <a:xfrm>
              <a:off x="4851789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Rechteck 63"/>
            <p:cNvSpPr/>
            <p:nvPr userDrawn="1"/>
          </p:nvSpPr>
          <p:spPr>
            <a:xfrm>
              <a:off x="4851789" y="3178273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Rechteck 64"/>
            <p:cNvSpPr/>
            <p:nvPr userDrawn="1"/>
          </p:nvSpPr>
          <p:spPr>
            <a:xfrm>
              <a:off x="4672027" y="3358556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Rechteck 65"/>
            <p:cNvSpPr/>
            <p:nvPr userDrawn="1"/>
          </p:nvSpPr>
          <p:spPr>
            <a:xfrm>
              <a:off x="4132738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Rechteck 66"/>
            <p:cNvSpPr/>
            <p:nvPr userDrawn="1"/>
          </p:nvSpPr>
          <p:spPr>
            <a:xfrm>
              <a:off x="4312501" y="35409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Rechteck 67"/>
            <p:cNvSpPr/>
            <p:nvPr userDrawn="1"/>
          </p:nvSpPr>
          <p:spPr>
            <a:xfrm>
              <a:off x="4492264" y="35409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 userDrawn="1"/>
          </p:nvSpPr>
          <p:spPr>
            <a:xfrm>
              <a:off x="4492263" y="3358556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0" name="Rechteck 69"/>
            <p:cNvSpPr/>
            <p:nvPr userDrawn="1"/>
          </p:nvSpPr>
          <p:spPr>
            <a:xfrm>
              <a:off x="4672027" y="3178273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3" name="Rechteck 72"/>
            <p:cNvSpPr/>
            <p:nvPr userDrawn="1"/>
          </p:nvSpPr>
          <p:spPr>
            <a:xfrm>
              <a:off x="4312501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83" name="Textfeld 82"/>
          <p:cNvSpPr txBox="1"/>
          <p:nvPr userDrawn="1"/>
        </p:nvSpPr>
        <p:spPr>
          <a:xfrm>
            <a:off x="936000" y="764704"/>
            <a:ext cx="10516800" cy="874800"/>
          </a:xfrm>
          <a:prstGeom prst="rect">
            <a:avLst/>
          </a:prstGeom>
          <a:noFill/>
        </p:spPr>
        <p:txBody>
          <a:bodyPr wrap="square" lIns="0" tIns="0" rIns="108000" bIns="0" rtlCol="0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000" kern="1200" cap="all" baseline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Wir fördern Innovationen</a:t>
            </a:r>
          </a:p>
        </p:txBody>
      </p:sp>
      <p:sp>
        <p:nvSpPr>
          <p:cNvPr id="85" name="Textfeld 84"/>
          <p:cNvSpPr txBox="1"/>
          <p:nvPr userDrawn="1"/>
        </p:nvSpPr>
        <p:spPr>
          <a:xfrm>
            <a:off x="720000" y="4331408"/>
            <a:ext cx="4473600" cy="928800"/>
          </a:xfrm>
          <a:prstGeom prst="rect">
            <a:avLst/>
          </a:prstGeom>
          <a:noFill/>
        </p:spPr>
        <p:txBody>
          <a:bodyPr wrap="square" lIns="0" tIns="108000" rIns="108000" bIns="0" rtlCol="0" anchor="t" anchorCtr="0">
            <a:no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begutachten</a:t>
            </a:r>
            <a:r>
              <a:rPr lang="de-DE" sz="1600" kern="0" baseline="0" dirty="0" smtClean="0">
                <a:solidFill>
                  <a:srgbClr val="808080"/>
                </a:solidFill>
              </a:rPr>
              <a:t/>
            </a:r>
            <a:br>
              <a:rPr lang="de-DE" sz="1600" kern="0" baseline="0" dirty="0" smtClean="0">
                <a:solidFill>
                  <a:srgbClr val="808080"/>
                </a:solidFill>
              </a:rPr>
            </a:br>
            <a:r>
              <a:rPr lang="de-DE" sz="1600" kern="0" baseline="0" dirty="0" smtClean="0">
                <a:solidFill>
                  <a:srgbClr val="808080"/>
                </a:solidFill>
              </a:rPr>
              <a:t>Förderprojekte</a:t>
            </a:r>
            <a:endParaRPr lang="de-DE" sz="1600" kern="0" dirty="0" smtClean="0">
              <a:solidFill>
                <a:srgbClr val="808080"/>
              </a:solidFill>
            </a:endParaRPr>
          </a:p>
        </p:txBody>
      </p:sp>
      <p:sp>
        <p:nvSpPr>
          <p:cNvPr id="86" name="Textfeld 85"/>
          <p:cNvSpPr txBox="1"/>
          <p:nvPr userDrawn="1"/>
        </p:nvSpPr>
        <p:spPr>
          <a:xfrm>
            <a:off x="6274800" y="2326208"/>
            <a:ext cx="4473600" cy="928800"/>
          </a:xfrm>
          <a:prstGeom prst="rect">
            <a:avLst/>
          </a:prstGeom>
          <a:noFill/>
        </p:spPr>
        <p:txBody>
          <a:bodyPr wrap="square" lIns="108000" tIns="0" rIns="0" bIns="108000" rtlCol="0" anchor="b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beraten bei der Erstellung von Forschungsprogrammen</a:t>
            </a:r>
          </a:p>
        </p:txBody>
      </p:sp>
    </p:spTree>
    <p:extLst>
      <p:ext uri="{BB962C8B-B14F-4D97-AF65-F5344CB8AC3E}">
        <p14:creationId xmlns:p14="http://schemas.microsoft.com/office/powerpoint/2010/main" val="30975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4" grpId="0"/>
      <p:bldP spid="85" grpId="0"/>
      <p:bldP spid="86" grpId="0"/>
    </p:bldLst>
  </p:timing>
  <p:extLst mod="1">
    <p:ext uri="{DCECCB84-F9BA-43D5-87BE-67443E8EF086}">
      <p15:sldGuideLst xmlns:p15="http://schemas.microsoft.com/office/powerpoint/2012/main">
        <p15:guide id="1" pos="4014">
          <p15:clr>
            <a:srgbClr val="FBAE40"/>
          </p15:clr>
        </p15:guide>
        <p15:guide id="2" pos="4377">
          <p15:clr>
            <a:srgbClr val="FBAE40"/>
          </p15:clr>
        </p15:guide>
        <p15:guide id="3" pos="2980">
          <p15:clr>
            <a:srgbClr val="FBAE40"/>
          </p15:clr>
        </p15:guide>
        <p15:guide id="4" orient="horz" pos="102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sie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/>
          <p:cNvSpPr txBox="1"/>
          <p:nvPr userDrawn="1"/>
        </p:nvSpPr>
        <p:spPr>
          <a:xfrm>
            <a:off x="719403" y="2326208"/>
            <a:ext cx="4473600" cy="928800"/>
          </a:xfrm>
          <a:prstGeom prst="rect">
            <a:avLst/>
          </a:prstGeom>
          <a:noFill/>
        </p:spPr>
        <p:txBody>
          <a:bodyPr wrap="square" lIns="0" tIns="0" rIns="108000" bIns="108000" rtlCol="0" anchor="b" anchorCtr="0">
            <a:no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bauen</a:t>
            </a:r>
            <a:br>
              <a:rPr lang="de-DE" sz="1600" kern="0" dirty="0" smtClean="0">
                <a:solidFill>
                  <a:srgbClr val="808080"/>
                </a:solidFill>
              </a:rPr>
            </a:br>
            <a:r>
              <a:rPr lang="de-DE" sz="1600" kern="0" dirty="0" smtClean="0">
                <a:solidFill>
                  <a:srgbClr val="808080"/>
                </a:solidFill>
              </a:rPr>
              <a:t>Innovationsbarrieren ab</a:t>
            </a:r>
          </a:p>
        </p:txBody>
      </p:sp>
      <p:cxnSp>
        <p:nvCxnSpPr>
          <p:cNvPr id="16" name="Gerader Verbinder 15"/>
          <p:cNvCxnSpPr/>
          <p:nvPr userDrawn="1"/>
        </p:nvCxnSpPr>
        <p:spPr>
          <a:xfrm flipH="1">
            <a:off x="3893112" y="3254400"/>
            <a:ext cx="1440000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 userDrawn="1"/>
        </p:nvCxnSpPr>
        <p:spPr>
          <a:xfrm flipH="1">
            <a:off x="6096000" y="4327200"/>
            <a:ext cx="1440000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/>
          <p:cNvCxnSpPr/>
          <p:nvPr userDrawn="1"/>
        </p:nvCxnSpPr>
        <p:spPr>
          <a:xfrm flipV="1">
            <a:off x="5191200" y="4225432"/>
            <a:ext cx="0" cy="108000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r Verbinder 5"/>
          <p:cNvCxnSpPr/>
          <p:nvPr userDrawn="1"/>
        </p:nvCxnSpPr>
        <p:spPr>
          <a:xfrm flipV="1">
            <a:off x="6260400" y="2276872"/>
            <a:ext cx="0" cy="1080024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uppieren 38"/>
          <p:cNvGrpSpPr/>
          <p:nvPr userDrawn="1"/>
        </p:nvGrpSpPr>
        <p:grpSpPr>
          <a:xfrm>
            <a:off x="5173803" y="3236400"/>
            <a:ext cx="1105200" cy="1105200"/>
            <a:chOff x="4014000" y="2878635"/>
            <a:chExt cx="1105200" cy="1105200"/>
          </a:xfrm>
        </p:grpSpPr>
        <p:sp>
          <p:nvSpPr>
            <p:cNvPr id="40" name="Rechteck 39"/>
            <p:cNvSpPr/>
            <p:nvPr userDrawn="1"/>
          </p:nvSpPr>
          <p:spPr>
            <a:xfrm>
              <a:off x="4014000" y="2878635"/>
              <a:ext cx="1105200" cy="1105200"/>
            </a:xfrm>
            <a:prstGeom prst="rect">
              <a:avLst/>
            </a:prstGeom>
            <a:solidFill>
              <a:schemeClr val="accent5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/>
            <p:cNvSpPr/>
            <p:nvPr userDrawn="1"/>
          </p:nvSpPr>
          <p:spPr>
            <a:xfrm>
              <a:off x="4657955" y="2979968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/>
            <p:cNvSpPr/>
            <p:nvPr userDrawn="1"/>
          </p:nvSpPr>
          <p:spPr>
            <a:xfrm>
              <a:off x="4784724" y="3158692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/>
            <p:cNvSpPr/>
            <p:nvPr userDrawn="1"/>
          </p:nvSpPr>
          <p:spPr>
            <a:xfrm>
              <a:off x="4524952" y="3158692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/>
            <p:cNvSpPr/>
            <p:nvPr userDrawn="1"/>
          </p:nvSpPr>
          <p:spPr>
            <a:xfrm>
              <a:off x="4394026" y="3158692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/>
            <p:cNvSpPr/>
            <p:nvPr userDrawn="1"/>
          </p:nvSpPr>
          <p:spPr>
            <a:xfrm>
              <a:off x="4263101" y="3158692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Rechteck 33"/>
            <p:cNvSpPr/>
            <p:nvPr userDrawn="1"/>
          </p:nvSpPr>
          <p:spPr>
            <a:xfrm>
              <a:off x="4117629" y="3288059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hteck 34"/>
            <p:cNvSpPr/>
            <p:nvPr userDrawn="1"/>
          </p:nvSpPr>
          <p:spPr>
            <a:xfrm>
              <a:off x="4263101" y="3417426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Rechteck 35"/>
            <p:cNvSpPr/>
            <p:nvPr userDrawn="1"/>
          </p:nvSpPr>
          <p:spPr>
            <a:xfrm>
              <a:off x="4263101" y="3546793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Rechteck 36"/>
            <p:cNvSpPr/>
            <p:nvPr userDrawn="1"/>
          </p:nvSpPr>
          <p:spPr>
            <a:xfrm>
              <a:off x="4263101" y="3676159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/>
            <p:cNvSpPr/>
            <p:nvPr userDrawn="1"/>
          </p:nvSpPr>
          <p:spPr>
            <a:xfrm>
              <a:off x="4394026" y="3288059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40"/>
            <p:cNvSpPr/>
            <p:nvPr userDrawn="1"/>
          </p:nvSpPr>
          <p:spPr>
            <a:xfrm>
              <a:off x="4394026" y="3417426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41"/>
            <p:cNvSpPr/>
            <p:nvPr userDrawn="1"/>
          </p:nvSpPr>
          <p:spPr>
            <a:xfrm>
              <a:off x="4394026" y="3546793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Rechteck 42"/>
            <p:cNvSpPr/>
            <p:nvPr userDrawn="1"/>
          </p:nvSpPr>
          <p:spPr>
            <a:xfrm>
              <a:off x="4394026" y="3676159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Rechteck 43"/>
            <p:cNvSpPr/>
            <p:nvPr userDrawn="1"/>
          </p:nvSpPr>
          <p:spPr>
            <a:xfrm>
              <a:off x="4524952" y="3288059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/>
            <p:cNvSpPr/>
            <p:nvPr userDrawn="1"/>
          </p:nvSpPr>
          <p:spPr>
            <a:xfrm>
              <a:off x="4524952" y="3417426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Rechteck 48"/>
            <p:cNvSpPr/>
            <p:nvPr userDrawn="1"/>
          </p:nvSpPr>
          <p:spPr>
            <a:xfrm>
              <a:off x="4524952" y="3546793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Rechteck 49"/>
            <p:cNvSpPr/>
            <p:nvPr userDrawn="1"/>
          </p:nvSpPr>
          <p:spPr>
            <a:xfrm>
              <a:off x="4524952" y="3676159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 userDrawn="1"/>
          </p:nvSpPr>
          <p:spPr>
            <a:xfrm>
              <a:off x="4657955" y="3288059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Rechteck 52"/>
            <p:cNvSpPr/>
            <p:nvPr userDrawn="1"/>
          </p:nvSpPr>
          <p:spPr>
            <a:xfrm>
              <a:off x="4657955" y="3417426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 userDrawn="1"/>
          </p:nvSpPr>
          <p:spPr>
            <a:xfrm>
              <a:off x="4657955" y="3546793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Rechteck 58"/>
            <p:cNvSpPr/>
            <p:nvPr userDrawn="1"/>
          </p:nvSpPr>
          <p:spPr>
            <a:xfrm>
              <a:off x="4657955" y="3676159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Rechteck 60"/>
            <p:cNvSpPr/>
            <p:nvPr userDrawn="1"/>
          </p:nvSpPr>
          <p:spPr>
            <a:xfrm>
              <a:off x="4784724" y="3288059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2" name="Rechteck 61"/>
            <p:cNvSpPr/>
            <p:nvPr userDrawn="1"/>
          </p:nvSpPr>
          <p:spPr>
            <a:xfrm>
              <a:off x="4784724" y="3417426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3" name="Rechteck 62"/>
            <p:cNvSpPr/>
            <p:nvPr userDrawn="1"/>
          </p:nvSpPr>
          <p:spPr>
            <a:xfrm>
              <a:off x="4784724" y="3546793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Rechteck 63"/>
            <p:cNvSpPr/>
            <p:nvPr userDrawn="1"/>
          </p:nvSpPr>
          <p:spPr>
            <a:xfrm>
              <a:off x="4915735" y="3782216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" name="Foliennummernplatzhalter 2"/>
          <p:cNvSpPr>
            <a:spLocks noGrp="1"/>
          </p:cNvSpPr>
          <p:nvPr userDrawn="1">
            <p:ph type="sldNum" sz="quarter" idx="15"/>
          </p:nvPr>
        </p:nvSpPr>
        <p:spPr/>
        <p:txBody>
          <a:bodyPr/>
          <a:lstStyle/>
          <a:p>
            <a:r>
              <a:rPr lang="de-DE"/>
              <a:t>  </a:t>
            </a:r>
            <a:r>
              <a:rPr lang="de-DE" sz="1000">
                <a:solidFill>
                  <a:schemeClr val="accent5"/>
                </a:solidFill>
              </a:rPr>
              <a:t>© VDI/VDE-IT </a:t>
            </a:r>
            <a:r>
              <a:rPr lang="de-DE" sz="100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de-DE" sz="100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lang="de-DE" sz="1000" smtClean="0">
                <a:solidFill>
                  <a:schemeClr val="accent5"/>
                </a:solidFill>
              </a:rPr>
              <a:pPr/>
              <a:t>‹Nr.›</a:t>
            </a:fld>
            <a:r>
              <a:rPr lang="de-DE" sz="1000">
                <a:solidFill>
                  <a:schemeClr val="accent5"/>
                </a:solidFill>
              </a:rPr>
              <a:t> </a:t>
            </a:r>
            <a:endParaRPr lang="de-DE" sz="1000" dirty="0">
              <a:solidFill>
                <a:schemeClr val="accent5"/>
              </a:solidFill>
            </a:endParaRPr>
          </a:p>
        </p:txBody>
      </p:sp>
      <p:sp>
        <p:nvSpPr>
          <p:cNvPr id="69" name="Textfeld 68"/>
          <p:cNvSpPr txBox="1"/>
          <p:nvPr userDrawn="1"/>
        </p:nvSpPr>
        <p:spPr>
          <a:xfrm>
            <a:off x="6274800" y="2326208"/>
            <a:ext cx="4473600" cy="928800"/>
          </a:xfrm>
          <a:prstGeom prst="rect">
            <a:avLst/>
          </a:prstGeom>
          <a:noFill/>
        </p:spPr>
        <p:txBody>
          <a:bodyPr wrap="square" lIns="108000" tIns="0" rIns="0" bIns="108000" rtlCol="0" anchor="b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bringen Menschen</a:t>
            </a:r>
            <a:br>
              <a:rPr lang="de-DE" sz="1600" kern="0" dirty="0" smtClean="0">
                <a:solidFill>
                  <a:srgbClr val="808080"/>
                </a:solidFill>
              </a:rPr>
            </a:br>
            <a:r>
              <a:rPr lang="de-DE" sz="1600" kern="0" dirty="0" smtClean="0">
                <a:solidFill>
                  <a:srgbClr val="808080"/>
                </a:solidFill>
              </a:rPr>
              <a:t>und Organisationen zusammen</a:t>
            </a:r>
          </a:p>
        </p:txBody>
      </p:sp>
      <p:sp>
        <p:nvSpPr>
          <p:cNvPr id="70" name="Textfeld 69"/>
          <p:cNvSpPr txBox="1"/>
          <p:nvPr userDrawn="1"/>
        </p:nvSpPr>
        <p:spPr>
          <a:xfrm>
            <a:off x="720000" y="4331408"/>
            <a:ext cx="4473600" cy="928800"/>
          </a:xfrm>
          <a:prstGeom prst="rect">
            <a:avLst/>
          </a:prstGeom>
          <a:noFill/>
        </p:spPr>
        <p:txBody>
          <a:bodyPr wrap="square" lIns="0" tIns="108000" rIns="108000" bIns="0" rtlCol="0" anchor="t" anchorCtr="0">
            <a:no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tragen Ergebnisse</a:t>
            </a:r>
            <a:br>
              <a:rPr lang="de-DE" sz="1600" kern="0" dirty="0" smtClean="0">
                <a:solidFill>
                  <a:srgbClr val="808080"/>
                </a:solidFill>
              </a:rPr>
            </a:br>
            <a:r>
              <a:rPr lang="de-DE" sz="1600" kern="0" dirty="0" smtClean="0">
                <a:solidFill>
                  <a:srgbClr val="808080"/>
                </a:solidFill>
              </a:rPr>
              <a:t>in die Öffentlichkeit</a:t>
            </a:r>
          </a:p>
        </p:txBody>
      </p:sp>
      <p:sp>
        <p:nvSpPr>
          <p:cNvPr id="71" name="Textfeld 70"/>
          <p:cNvSpPr txBox="1"/>
          <p:nvPr userDrawn="1"/>
        </p:nvSpPr>
        <p:spPr>
          <a:xfrm>
            <a:off x="6274800" y="4331408"/>
            <a:ext cx="4473600" cy="928800"/>
          </a:xfrm>
          <a:prstGeom prst="rect">
            <a:avLst/>
          </a:prstGeom>
          <a:noFill/>
        </p:spPr>
        <p:txBody>
          <a:bodyPr wrap="square" lIns="108000" tIns="108000" rIns="0" bIns="0" rtlCol="0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organisieren Infoveranstaltungen, Workshops, Konferenzen</a:t>
            </a:r>
            <a:r>
              <a:rPr lang="de-DE" sz="1600" kern="0" baseline="0" dirty="0" smtClean="0">
                <a:solidFill>
                  <a:srgbClr val="808080"/>
                </a:solidFill>
              </a:rPr>
              <a:t> und Wettbewerbe</a:t>
            </a:r>
          </a:p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600" kern="0" dirty="0" smtClean="0">
              <a:solidFill>
                <a:srgbClr val="808080"/>
              </a:solidFill>
            </a:endParaRPr>
          </a:p>
        </p:txBody>
      </p:sp>
      <p:sp>
        <p:nvSpPr>
          <p:cNvPr id="72" name="Textfeld 71"/>
          <p:cNvSpPr txBox="1"/>
          <p:nvPr userDrawn="1"/>
        </p:nvSpPr>
        <p:spPr>
          <a:xfrm>
            <a:off x="936000" y="764704"/>
            <a:ext cx="10516800" cy="874800"/>
          </a:xfrm>
          <a:prstGeom prst="rect">
            <a:avLst/>
          </a:prstGeom>
          <a:noFill/>
        </p:spPr>
        <p:txBody>
          <a:bodyPr wrap="square" lIns="0" tIns="0" rIns="108000" bIns="0" rtlCol="0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000" kern="1200" cap="all" baseline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Wir organisieren Innovationen</a:t>
            </a:r>
          </a:p>
        </p:txBody>
      </p:sp>
    </p:spTree>
    <p:extLst>
      <p:ext uri="{BB962C8B-B14F-4D97-AF65-F5344CB8AC3E}">
        <p14:creationId xmlns:p14="http://schemas.microsoft.com/office/powerpoint/2010/main" val="371475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9" grpId="0"/>
      <p:bldP spid="70" grpId="0"/>
      <p:bldP spid="71" grpId="0"/>
    </p:bldLst>
  </p:timing>
  <p:extLst mod="1">
    <p:ext uri="{DCECCB84-F9BA-43D5-87BE-67443E8EF086}">
      <p15:sldGuideLst xmlns:p15="http://schemas.microsoft.com/office/powerpoint/2012/main">
        <p15:guide id="1" pos="4014">
          <p15:clr>
            <a:srgbClr val="FBAE40"/>
          </p15:clr>
        </p15:guide>
        <p15:guide id="2" pos="4377">
          <p15:clr>
            <a:srgbClr val="FBAE40"/>
          </p15:clr>
        </p15:guide>
        <p15:guide id="3" orient="horz" pos="1026">
          <p15:clr>
            <a:srgbClr val="FBAE40"/>
          </p15:clr>
        </p15:guide>
        <p15:guide id="0" pos="347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luß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>
          <a:xfrm>
            <a:off x="-48683" y="-1"/>
            <a:ext cx="12240683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108000" bIns="0" rtlCol="0" anchor="ctr"/>
          <a:lstStyle/>
          <a:p>
            <a:pPr algn="ctr" rtl="0"/>
            <a:endParaRPr lang="en-GB" sz="1800"/>
          </a:p>
        </p:txBody>
      </p:sp>
      <p:sp>
        <p:nvSpPr>
          <p:cNvPr id="11" name="Titel 10"/>
          <p:cNvSpPr>
            <a:spLocks noGrp="1"/>
          </p:cNvSpPr>
          <p:nvPr>
            <p:ph type="title" hasCustomPrompt="1"/>
          </p:nvPr>
        </p:nvSpPr>
        <p:spPr>
          <a:xfrm>
            <a:off x="971552" y="1653738"/>
            <a:ext cx="10367433" cy="2423334"/>
          </a:xfrm>
        </p:spPr>
        <p:txBody>
          <a:bodyPr anchor="t"/>
          <a:lstStyle>
            <a:lvl1pPr algn="ctr">
              <a:defRPr sz="3800" cap="none" baseline="0">
                <a:solidFill>
                  <a:schemeClr val="bg2"/>
                </a:solidFill>
              </a:defRPr>
            </a:lvl1pPr>
          </a:lstStyle>
          <a:p>
            <a:pPr algn="l" rtl="0"/>
            <a:r>
              <a:rPr lang="en-GB" b="0" i="0" u="none" baseline="0" dirty="0" err="1"/>
              <a:t>Rücktitel</a:t>
            </a:r>
            <a:r>
              <a:rPr lang="en-GB" b="0" i="0" u="none" baseline="0" dirty="0"/>
              <a:t> der </a:t>
            </a:r>
            <a:r>
              <a:rPr lang="en-GB" b="0" i="0" u="none" baseline="0" dirty="0" err="1" smtClean="0"/>
              <a:t>Präsentation</a:t>
            </a:r>
            <a:r>
              <a:rPr lang="en-GB" dirty="0"/>
              <a:t/>
            </a:r>
            <a:br>
              <a:rPr lang="en-GB" dirty="0"/>
            </a:br>
            <a:r>
              <a:rPr lang="en-GB" b="0" i="0" u="none" baseline="0" dirty="0"/>
              <a:t>z</a:t>
            </a:r>
            <a:r>
              <a:rPr lang="en-GB" b="0" i="0" u="none" baseline="0" dirty="0" smtClean="0"/>
              <a:t>. B.</a:t>
            </a:r>
            <a:br>
              <a:rPr lang="en-GB" b="0" i="0" u="none" baseline="0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b="0" i="0" u="none" baseline="0" dirty="0" err="1" smtClean="0"/>
              <a:t>Vielen</a:t>
            </a:r>
            <a:r>
              <a:rPr lang="en-GB" b="0" i="0" u="none" baseline="0" dirty="0" smtClean="0"/>
              <a:t> Dank </a:t>
            </a:r>
            <a:r>
              <a:rPr lang="en-GB" b="0" i="0" u="none" baseline="0" dirty="0" err="1" smtClean="0"/>
              <a:t>für</a:t>
            </a:r>
            <a:r>
              <a:rPr lang="en-GB" b="0" i="0" u="none" baseline="0" dirty="0" smtClean="0"/>
              <a:t> </a:t>
            </a:r>
            <a:r>
              <a:rPr lang="en-GB" b="0" i="0" u="none" baseline="0" dirty="0" err="1" smtClean="0"/>
              <a:t>Ihre</a:t>
            </a:r>
            <a:r>
              <a:rPr lang="en-GB" b="0" i="0" u="none" baseline="0" dirty="0" smtClean="0"/>
              <a:t> </a:t>
            </a:r>
            <a:r>
              <a:rPr lang="en-GB" b="0" i="0" u="none" baseline="0" dirty="0" err="1" smtClean="0"/>
              <a:t>Aufmerksamkeit</a:t>
            </a:r>
            <a:r>
              <a:rPr lang="en-GB" b="0" i="0" u="none" baseline="0" dirty="0" smtClean="0"/>
              <a:t>!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pic>
        <p:nvPicPr>
          <p:cNvPr id="5" name="Grafi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005" y="359828"/>
            <a:ext cx="1440008" cy="25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47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sen Zwischen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1667556"/>
            <a:ext cx="10515600" cy="14014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These eingeben | maximal dreizeilig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98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5" hasCustomPrompt="1"/>
          </p:nvPr>
        </p:nvSpPr>
        <p:spPr>
          <a:xfrm>
            <a:off x="912285" y="1773239"/>
            <a:ext cx="10526183" cy="4535487"/>
          </a:xfrm>
        </p:spPr>
        <p:txBody>
          <a:bodyPr/>
          <a:lstStyle>
            <a:lvl1pPr defTabSz="717550">
              <a:buClr>
                <a:schemeClr val="tx2"/>
              </a:buClr>
              <a:tabLst>
                <a:tab pos="7772400" algn="r"/>
              </a:tabLst>
              <a:defRPr u="dotted" baseline="0">
                <a:solidFill>
                  <a:schemeClr val="accent5"/>
                </a:solidFill>
                <a:uFill>
                  <a:solidFill>
                    <a:schemeClr val="accent5">
                      <a:lumMod val="20000"/>
                      <a:lumOff val="80000"/>
                    </a:schemeClr>
                  </a:solidFill>
                </a:uFill>
              </a:defRPr>
            </a:lvl1pPr>
          </a:lstStyle>
          <a:p>
            <a:pPr algn="l" rtl="0"/>
            <a:r>
              <a:rPr lang="en-GB" b="0" i="0" u="none" baseline="0"/>
              <a:t>1. Agendapunkt eingeben &gt; ggf. Tab &gt; ggf. Seitenzahl eingeben</a:t>
            </a:r>
          </a:p>
          <a:p>
            <a:pPr algn="l" rtl="0"/>
            <a:r>
              <a:rPr lang="en-GB" b="0" i="0" u="none" baseline="0"/>
              <a:t>2. Agendapunkt eingeben &gt; ggf. Tab &gt; ggf. Seitenzahl eingeben</a:t>
            </a:r>
          </a:p>
          <a:p>
            <a:pPr algn="l" rtl="0"/>
            <a:r>
              <a:rPr lang="en-GB" b="0" i="0" u="none" baseline="0"/>
              <a:t>….</a:t>
            </a:r>
          </a:p>
        </p:txBody>
      </p:sp>
      <p:sp>
        <p:nvSpPr>
          <p:cNvPr id="3" name="Textfeld 2"/>
          <p:cNvSpPr txBox="1"/>
          <p:nvPr userDrawn="1"/>
        </p:nvSpPr>
        <p:spPr>
          <a:xfrm>
            <a:off x="815414" y="764704"/>
            <a:ext cx="150714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n-GB" sz="3000" b="0" i="0" u="none" baseline="0">
                <a:solidFill>
                  <a:schemeClr val="tx2"/>
                </a:solidFill>
              </a:rPr>
              <a:t>Agenda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53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 userDrawn="1"/>
        </p:nvSpPr>
        <p:spPr>
          <a:xfrm>
            <a:off x="781547" y="764705"/>
            <a:ext cx="51315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cap="all" baseline="0" dirty="0">
                <a:solidFill>
                  <a:schemeClr val="tx2"/>
                </a:solidFill>
              </a:rPr>
              <a:t>So erreichen sie uns</a:t>
            </a:r>
            <a:r>
              <a:rPr lang="de-DE" sz="1800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17" name="Textfeld 16"/>
          <p:cNvSpPr txBox="1"/>
          <p:nvPr userDrawn="1"/>
        </p:nvSpPr>
        <p:spPr>
          <a:xfrm>
            <a:off x="788962" y="4446870"/>
            <a:ext cx="97514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kern="1200" baseline="0" dirty="0" err="1">
                <a:solidFill>
                  <a:schemeClr val="accent5"/>
                </a:solidFill>
                <a:latin typeface="+mj-lt"/>
                <a:ea typeface="+mj-ea"/>
                <a:cs typeface="+mj-cs"/>
              </a:rPr>
              <a:t>Ihr</a:t>
            </a:r>
            <a:r>
              <a:rPr lang="en-US" sz="1600" b="1" kern="1200" baseline="0" dirty="0">
                <a:solidFill>
                  <a:schemeClr val="accent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600" b="1" kern="1200" baseline="0" dirty="0" err="1">
                <a:solidFill>
                  <a:schemeClr val="accent5"/>
                </a:solidFill>
                <a:latin typeface="+mj-lt"/>
                <a:ea typeface="+mj-ea"/>
                <a:cs typeface="+mj-cs"/>
              </a:rPr>
              <a:t>persönlicher</a:t>
            </a:r>
            <a:r>
              <a:rPr lang="en-US" sz="1600" b="1" kern="1200" baseline="0" dirty="0">
                <a:solidFill>
                  <a:schemeClr val="accent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600" b="1" kern="1200" baseline="0" dirty="0" err="1">
                <a:solidFill>
                  <a:schemeClr val="accent5"/>
                </a:solidFill>
                <a:latin typeface="+mj-lt"/>
                <a:ea typeface="+mj-ea"/>
                <a:cs typeface="+mj-cs"/>
              </a:rPr>
              <a:t>Kontakt</a:t>
            </a:r>
            <a:endParaRPr lang="en-US" sz="1600" b="1" kern="1200" baseline="0" dirty="0">
              <a:solidFill>
                <a:schemeClr val="accent5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6" name="Textplatzhalter 25"/>
          <p:cNvSpPr>
            <a:spLocks noGrp="1"/>
          </p:cNvSpPr>
          <p:nvPr>
            <p:ph type="body" sz="quarter" idx="22" hasCustomPrompt="1"/>
          </p:nvPr>
        </p:nvSpPr>
        <p:spPr>
          <a:xfrm>
            <a:off x="912284" y="5148656"/>
            <a:ext cx="10367433" cy="248844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5"/>
                </a:solidFill>
              </a:defRPr>
            </a:lvl1pPr>
          </a:lstStyle>
          <a:p>
            <a:pPr lvl="0"/>
            <a:r>
              <a:rPr lang="de-DE" dirty="0"/>
              <a:t>Funktion eingeben</a:t>
            </a:r>
          </a:p>
        </p:txBody>
      </p:sp>
      <p:sp>
        <p:nvSpPr>
          <p:cNvPr id="27" name="Textplatzhalt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912284" y="4851400"/>
            <a:ext cx="10367433" cy="282894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6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de-DE" dirty="0"/>
              <a:t>Vor- und Zunamen eingeben</a:t>
            </a:r>
          </a:p>
        </p:txBody>
      </p:sp>
      <p:sp>
        <p:nvSpPr>
          <p:cNvPr id="28" name="Rechteck 27"/>
          <p:cNvSpPr/>
          <p:nvPr userDrawn="1"/>
        </p:nvSpPr>
        <p:spPr>
          <a:xfrm>
            <a:off x="793748" y="1663836"/>
            <a:ext cx="6096000" cy="20939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fontAlgn="base">
              <a:lnSpc>
                <a:spcPts val="2160"/>
              </a:lnSpc>
            </a:pPr>
            <a:r>
              <a:rPr lang="de-DE" sz="1600" b="1" i="0" dirty="0">
                <a:solidFill>
                  <a:schemeClr val="accent5"/>
                </a:solidFill>
                <a:effectLst/>
                <a:latin typeface="+mn-lt"/>
              </a:rPr>
              <a:t>VDI/VDE Innovation + Technik GmbH</a:t>
            </a:r>
            <a:br>
              <a:rPr lang="de-DE" sz="1600" b="1" i="0" dirty="0">
                <a:solidFill>
                  <a:schemeClr val="accent5"/>
                </a:solidFill>
                <a:effectLst/>
                <a:latin typeface="+mn-lt"/>
              </a:rPr>
            </a:br>
            <a:r>
              <a:rPr lang="de-DE" sz="1600" b="0" i="0" dirty="0">
                <a:solidFill>
                  <a:schemeClr val="accent5"/>
                </a:solidFill>
                <a:effectLst/>
                <a:latin typeface="+mn-lt"/>
              </a:rPr>
              <a:t>Steinplatz 1</a:t>
            </a:r>
            <a:br>
              <a:rPr lang="de-DE" sz="1600" b="0" i="0" dirty="0">
                <a:solidFill>
                  <a:schemeClr val="accent5"/>
                </a:solidFill>
                <a:effectLst/>
                <a:latin typeface="+mn-lt"/>
              </a:rPr>
            </a:br>
            <a:r>
              <a:rPr lang="de-DE" sz="1600" b="0" i="0" dirty="0">
                <a:solidFill>
                  <a:schemeClr val="accent5"/>
                </a:solidFill>
                <a:effectLst/>
                <a:latin typeface="+mn-lt"/>
              </a:rPr>
              <a:t>10623 Berlin</a:t>
            </a:r>
            <a:br>
              <a:rPr lang="de-DE" sz="1600" b="0" i="0" dirty="0">
                <a:solidFill>
                  <a:schemeClr val="accent5"/>
                </a:solidFill>
                <a:effectLst/>
                <a:latin typeface="+mn-lt"/>
              </a:rPr>
            </a:br>
            <a:r>
              <a:rPr lang="de-DE" sz="1600" b="0" i="0" dirty="0">
                <a:solidFill>
                  <a:schemeClr val="accent5"/>
                </a:solidFill>
                <a:effectLst/>
                <a:latin typeface="+mn-lt"/>
              </a:rPr>
              <a:t>Telefon: 	+49 (0) 30 310078-0</a:t>
            </a:r>
            <a:br>
              <a:rPr lang="de-DE" sz="1600" b="0" i="0" dirty="0">
                <a:solidFill>
                  <a:schemeClr val="accent5"/>
                </a:solidFill>
                <a:effectLst/>
                <a:latin typeface="+mn-lt"/>
              </a:rPr>
            </a:br>
            <a:r>
              <a:rPr lang="de-DE" sz="1600" b="0" i="0" dirty="0">
                <a:solidFill>
                  <a:schemeClr val="accent5"/>
                </a:solidFill>
                <a:effectLst/>
                <a:latin typeface="+mn-lt"/>
              </a:rPr>
              <a:t>Telefax: 	+49 (0) 30 310078-141</a:t>
            </a:r>
          </a:p>
          <a:p>
            <a:pPr algn="l" fontAlgn="base">
              <a:lnSpc>
                <a:spcPct val="120000"/>
              </a:lnSpc>
            </a:pPr>
            <a:r>
              <a:rPr lang="de-DE" sz="1600" b="0" i="0" dirty="0">
                <a:solidFill>
                  <a:schemeClr val="accent5"/>
                </a:solidFill>
                <a:effectLst/>
                <a:latin typeface="+mn-lt"/>
              </a:rPr>
              <a:t>E-Mail:	vdivde-it@vdivde-it.de</a:t>
            </a:r>
          </a:p>
          <a:p>
            <a:pPr algn="l" fontAlgn="base">
              <a:lnSpc>
                <a:spcPct val="120000"/>
              </a:lnSpc>
            </a:pPr>
            <a:r>
              <a:rPr lang="de-DE" sz="1600" b="0" i="0" dirty="0" err="1">
                <a:solidFill>
                  <a:schemeClr val="accent5"/>
                </a:solidFill>
                <a:effectLst/>
                <a:latin typeface="+mn-lt"/>
              </a:rPr>
              <a:t>www.vdivde-it.de</a:t>
            </a:r>
            <a:endParaRPr lang="de-DE" sz="1800" b="0" i="0" dirty="0">
              <a:solidFill>
                <a:schemeClr val="accent5"/>
              </a:solidFill>
              <a:effectLst/>
              <a:latin typeface="+mn-lt"/>
            </a:endParaRPr>
          </a:p>
        </p:txBody>
      </p:sp>
      <p:sp>
        <p:nvSpPr>
          <p:cNvPr id="30" name="Textplatzhalter 25"/>
          <p:cNvSpPr>
            <a:spLocks noGrp="1"/>
          </p:cNvSpPr>
          <p:nvPr>
            <p:ph type="body" sz="quarter" idx="25" hasCustomPrompt="1"/>
          </p:nvPr>
        </p:nvSpPr>
        <p:spPr>
          <a:xfrm>
            <a:off x="2114517" y="5828106"/>
            <a:ext cx="9165200" cy="319686"/>
          </a:xfrm>
        </p:spPr>
        <p:txBody>
          <a:bodyPr/>
          <a:lstStyle>
            <a:lvl1pPr marL="0" indent="0">
              <a:buNone/>
              <a:defRPr sz="1600" baseline="0"/>
            </a:lvl1pPr>
          </a:lstStyle>
          <a:p>
            <a:pPr lvl="0"/>
            <a:r>
              <a:rPr lang="de-DE" dirty="0"/>
              <a:t>persönliche E-Mail eingeben</a:t>
            </a:r>
          </a:p>
        </p:txBody>
      </p:sp>
      <p:sp>
        <p:nvSpPr>
          <p:cNvPr id="29" name="Textplatzhalter 25"/>
          <p:cNvSpPr>
            <a:spLocks noGrp="1"/>
          </p:cNvSpPr>
          <p:nvPr>
            <p:ph type="body" sz="quarter" idx="24" hasCustomPrompt="1"/>
          </p:nvPr>
        </p:nvSpPr>
        <p:spPr>
          <a:xfrm>
            <a:off x="2122985" y="5542356"/>
            <a:ext cx="9156732" cy="298450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de-DE" dirty="0"/>
              <a:t>Telefonnummer mit Durchwahl eingeben</a:t>
            </a:r>
          </a:p>
        </p:txBody>
      </p:sp>
      <p:sp>
        <p:nvSpPr>
          <p:cNvPr id="31" name="Rechteck 30"/>
          <p:cNvSpPr/>
          <p:nvPr userDrawn="1"/>
        </p:nvSpPr>
        <p:spPr>
          <a:xfrm>
            <a:off x="801695" y="5516133"/>
            <a:ext cx="1488612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base">
              <a:lnSpc>
                <a:spcPts val="2160"/>
              </a:lnSpc>
              <a:spcBef>
                <a:spcPts val="600"/>
              </a:spcBef>
            </a:pPr>
            <a:r>
              <a:rPr lang="de-DE" sz="1600" b="0" i="0" dirty="0">
                <a:solidFill>
                  <a:schemeClr val="accent5"/>
                </a:solidFill>
                <a:effectLst/>
                <a:latin typeface="+mn-lt"/>
              </a:rPr>
              <a:t>Telefon</a:t>
            </a:r>
            <a:r>
              <a:rPr lang="de-DE" sz="1800" b="0" i="0" dirty="0">
                <a:solidFill>
                  <a:schemeClr val="accent5"/>
                </a:solidFill>
                <a:effectLst/>
                <a:latin typeface="+mn-lt"/>
              </a:rPr>
              <a:t>:</a:t>
            </a:r>
            <a:br>
              <a:rPr lang="de-DE" sz="1800" b="0" i="0" dirty="0">
                <a:solidFill>
                  <a:schemeClr val="accent5"/>
                </a:solidFill>
                <a:effectLst/>
                <a:latin typeface="+mn-lt"/>
              </a:rPr>
            </a:br>
            <a:r>
              <a:rPr lang="de-DE" sz="1600" b="0" i="0" dirty="0">
                <a:solidFill>
                  <a:schemeClr val="accent5"/>
                </a:solidFill>
                <a:effectLst/>
                <a:latin typeface="+mn-lt"/>
              </a:rPr>
              <a:t>E-Mail:</a:t>
            </a:r>
            <a:r>
              <a:rPr lang="de-DE" sz="1600" b="0" i="0" dirty="0">
                <a:solidFill>
                  <a:schemeClr val="accent4"/>
                </a:solidFill>
                <a:effectLst/>
                <a:latin typeface="+mn-lt"/>
              </a:rPr>
              <a:t>	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r>
              <a:rPr lang="de-DE"/>
              <a:t>  </a:t>
            </a:r>
            <a:r>
              <a:rPr lang="de-DE" sz="1000">
                <a:solidFill>
                  <a:schemeClr val="accent5"/>
                </a:solidFill>
              </a:rPr>
              <a:t>© VDI/VDE-IT </a:t>
            </a:r>
            <a:r>
              <a:rPr lang="de-DE" sz="100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de-DE" sz="100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lang="de-DE" sz="1000" smtClean="0">
                <a:solidFill>
                  <a:schemeClr val="accent5"/>
                </a:solidFill>
              </a:rPr>
              <a:pPr/>
              <a:t>‹Nr.›</a:t>
            </a:fld>
            <a:r>
              <a:rPr lang="de-DE" sz="1000">
                <a:solidFill>
                  <a:schemeClr val="accent5"/>
                </a:solidFill>
              </a:rPr>
              <a:t> </a:t>
            </a:r>
            <a:endParaRPr lang="de-DE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55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pos="132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78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folie_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543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1s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 hasCustomPrompt="1"/>
          </p:nvPr>
        </p:nvSpPr>
        <p:spPr>
          <a:xfrm>
            <a:off x="899302" y="1788907"/>
            <a:ext cx="10539165" cy="4519819"/>
          </a:xfr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accent5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accent5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accent5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accent5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accent5"/>
                </a:solidFill>
              </a:defRPr>
            </a:lvl5pPr>
          </a:lstStyle>
          <a:p>
            <a:pPr lvl="0" algn="l" rtl="0"/>
            <a:r>
              <a:rPr lang="en-GB" b="0" i="0" u="none" baseline="0"/>
              <a:t>Aufzählung bearbeiten</a:t>
            </a:r>
          </a:p>
          <a:p>
            <a:pPr lvl="1" algn="l" rtl="0"/>
            <a:r>
              <a:rPr lang="en-GB" b="0" i="0" u="none" baseline="0"/>
              <a:t>Zweite Ebene</a:t>
            </a:r>
          </a:p>
          <a:p>
            <a:pPr lvl="2" algn="l" rtl="0"/>
            <a:r>
              <a:rPr lang="en-GB" b="0" i="0" u="none" baseline="0"/>
              <a:t>Dritte Ebene</a:t>
            </a:r>
          </a:p>
          <a:p>
            <a:pPr lvl="3" algn="l" rtl="0"/>
            <a:r>
              <a:rPr lang="en-GB" b="0" i="0" u="none" baseline="0"/>
              <a:t>Vierte Ebene</a:t>
            </a:r>
          </a:p>
          <a:p>
            <a:pPr lvl="4" algn="l" rtl="0"/>
            <a:r>
              <a:rPr lang="en-GB" b="0" i="0" u="none" baseline="0"/>
              <a:t>Fünfte Ebene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85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.emf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3368" y="806911"/>
            <a:ext cx="10515600" cy="876300"/>
          </a:xfrm>
          <a:prstGeom prst="rect">
            <a:avLst/>
          </a:prstGeom>
        </p:spPr>
        <p:txBody>
          <a:bodyPr vert="horz" lIns="0" tIns="0" rIns="108000" bIns="0" rtlCol="0" anchor="t">
            <a:noAutofit/>
          </a:bodyPr>
          <a:lstStyle/>
          <a:p>
            <a:pPr algn="l" rtl="0"/>
            <a:r>
              <a:rPr lang="en-GB" b="0" i="0" u="none" baseline="0"/>
              <a:t>Headline eingeben | maximal Zweizeilig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2867" y="2352503"/>
            <a:ext cx="10515600" cy="3956223"/>
          </a:xfrm>
          <a:prstGeom prst="rect">
            <a:avLst/>
          </a:prstGeom>
        </p:spPr>
        <p:txBody>
          <a:bodyPr vert="horz" lIns="0" tIns="0" rIns="108000" bIns="0" rtlCol="0">
            <a:noAutofit/>
          </a:bodyPr>
          <a:lstStyle/>
          <a:p>
            <a:pPr lvl="0" algn="l" rtl="0"/>
            <a:r>
              <a:rPr lang="en-GB" b="0" i="0" u="none" baseline="0"/>
              <a:t>Textmasterformat bearbeiten</a:t>
            </a:r>
          </a:p>
          <a:p>
            <a:pPr lvl="1" algn="l" rtl="0"/>
            <a:r>
              <a:rPr lang="en-GB" b="0" i="0" u="none" baseline="0"/>
              <a:t>Zweite Ebene</a:t>
            </a:r>
          </a:p>
          <a:p>
            <a:pPr lvl="2" algn="l" rtl="0"/>
            <a:r>
              <a:rPr lang="en-GB" b="0" i="0" u="none" baseline="0"/>
              <a:t>Dritte Ebene</a:t>
            </a:r>
          </a:p>
          <a:p>
            <a:pPr lvl="3" algn="l" rtl="0"/>
            <a:r>
              <a:rPr lang="en-GB" b="0" i="0" u="none" baseline="0"/>
              <a:t>Vierte Ebene</a:t>
            </a:r>
          </a:p>
          <a:p>
            <a:pPr lvl="4" algn="l" rtl="0"/>
            <a:r>
              <a:rPr lang="en-GB" b="0" i="0" u="none" baseline="0"/>
              <a:t>Fünfte Ebene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2286" y="6374816"/>
            <a:ext cx="10484464" cy="221932"/>
          </a:xfrm>
          <a:prstGeom prst="rect">
            <a:avLst/>
          </a:prstGeom>
        </p:spPr>
        <p:txBody>
          <a:bodyPr vert="horz" lIns="91440" tIns="0" rIns="108000" bIns="0" rtlCol="0" anchor="ctr"/>
          <a:lstStyle>
            <a:lvl1pPr algn="r">
              <a:defRPr sz="1200">
                <a:solidFill>
                  <a:schemeClr val="accent4"/>
                </a:solidFill>
              </a:defRPr>
            </a:lvl1pPr>
          </a:lstStyle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</a:p>
        </p:txBody>
      </p:sp>
      <p:sp>
        <p:nvSpPr>
          <p:cNvPr id="9" name="Rechteck 8"/>
          <p:cNvSpPr/>
          <p:nvPr/>
        </p:nvSpPr>
        <p:spPr>
          <a:xfrm>
            <a:off x="0" y="908050"/>
            <a:ext cx="168000" cy="8651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sz="1800"/>
          </a:p>
        </p:txBody>
      </p:sp>
      <p:sp>
        <p:nvSpPr>
          <p:cNvPr id="10" name="Rechteck 9"/>
          <p:cNvSpPr/>
          <p:nvPr/>
        </p:nvSpPr>
        <p:spPr>
          <a:xfrm>
            <a:off x="0" y="1772814"/>
            <a:ext cx="168000" cy="5085186"/>
          </a:xfrm>
          <a:prstGeom prst="rect">
            <a:avLst/>
          </a:prstGeom>
          <a:solidFill>
            <a:srgbClr val="DDD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sz="180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59"/>
          <a:stretch/>
        </p:blipFill>
        <p:spPr bwMode="auto">
          <a:xfrm>
            <a:off x="9853531" y="359100"/>
            <a:ext cx="1440000" cy="2756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46183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61" r:id="rId2"/>
    <p:sldLayoutId id="2147483692" r:id="rId3"/>
    <p:sldLayoutId id="2147483662" r:id="rId4"/>
    <p:sldLayoutId id="2147483663" r:id="rId5"/>
    <p:sldLayoutId id="2147483751" r:id="rId6"/>
    <p:sldLayoutId id="2147483667" r:id="rId7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0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2000" kern="1200">
          <a:solidFill>
            <a:schemeClr val="accent5"/>
          </a:solidFill>
          <a:latin typeface="+mn-lt"/>
          <a:ea typeface="+mn-ea"/>
          <a:cs typeface="+mn-cs"/>
        </a:defRPr>
      </a:lvl1pPr>
      <a:lvl2pPr marL="361950" indent="-18415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800" kern="1200">
          <a:solidFill>
            <a:schemeClr val="accent5"/>
          </a:solidFill>
          <a:latin typeface="+mn-lt"/>
          <a:ea typeface="+mn-ea"/>
          <a:cs typeface="+mn-cs"/>
        </a:defRPr>
      </a:lvl2pPr>
      <a:lvl3pPr marL="5397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6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7175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400" kern="1200">
          <a:solidFill>
            <a:schemeClr val="accent5"/>
          </a:solidFill>
          <a:latin typeface="+mn-lt"/>
          <a:ea typeface="+mn-ea"/>
          <a:cs typeface="+mn-cs"/>
        </a:defRPr>
      </a:lvl4pPr>
      <a:lvl5pPr marL="8953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200" kern="1200">
          <a:solidFill>
            <a:schemeClr val="accent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900">
          <p15:clr>
            <a:srgbClr val="F26B43"/>
          </p15:clr>
        </p15:guide>
        <p15:guide id="4" pos="3780">
          <p15:clr>
            <a:srgbClr val="F26B43"/>
          </p15:clr>
        </p15:guide>
        <p15:guide id="5" pos="575">
          <p15:clr>
            <a:srgbClr val="F26B43"/>
          </p15:clr>
        </p15:guide>
        <p15:guide id="6" pos="7105">
          <p15:clr>
            <a:srgbClr val="F26B43"/>
          </p15:clr>
        </p15:guide>
        <p15:guide id="7" orient="horz" pos="572">
          <p15:clr>
            <a:srgbClr val="F26B43"/>
          </p15:clr>
        </p15:guide>
        <p15:guide id="8" orient="horz" pos="1117">
          <p15:clr>
            <a:srgbClr val="F26B43"/>
          </p15:clr>
        </p15:guide>
        <p15:guide id="9" pos="4989">
          <p15:clr>
            <a:srgbClr val="F26B43"/>
          </p15:clr>
        </p15:guide>
        <p15:guide id="10" pos="4899">
          <p15:clr>
            <a:srgbClr val="F26B43"/>
          </p15:clr>
        </p15:guide>
        <p15:guide id="11" pos="2691">
          <p15:clr>
            <a:srgbClr val="F26B43"/>
          </p15:clr>
        </p15:guide>
        <p15:guide id="12" pos="2783">
          <p15:clr>
            <a:srgbClr val="F26B43"/>
          </p15:clr>
        </p15:guide>
        <p15:guide id="16" orient="horz" pos="3974">
          <p15:clr>
            <a:srgbClr val="F26B43"/>
          </p15:clr>
        </p15:guide>
        <p15:guide id="17" orient="horz" pos="1525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1934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0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2000" kern="1200">
          <a:solidFill>
            <a:schemeClr val="accent5"/>
          </a:solidFill>
          <a:latin typeface="+mn-lt"/>
          <a:ea typeface="+mn-ea"/>
          <a:cs typeface="+mn-cs"/>
        </a:defRPr>
      </a:lvl1pPr>
      <a:lvl2pPr marL="361950" indent="-18415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800" kern="1200">
          <a:solidFill>
            <a:schemeClr val="accent5"/>
          </a:solidFill>
          <a:latin typeface="+mn-lt"/>
          <a:ea typeface="+mn-ea"/>
          <a:cs typeface="+mn-cs"/>
        </a:defRPr>
      </a:lvl2pPr>
      <a:lvl3pPr marL="5397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6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7175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400" kern="1200">
          <a:solidFill>
            <a:schemeClr val="accent5"/>
          </a:solidFill>
          <a:latin typeface="+mn-lt"/>
          <a:ea typeface="+mn-ea"/>
          <a:cs typeface="+mn-cs"/>
        </a:defRPr>
      </a:lvl4pPr>
      <a:lvl5pPr marL="8953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200" kern="1200">
          <a:solidFill>
            <a:schemeClr val="accent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900">
          <p15:clr>
            <a:srgbClr val="F26B43"/>
          </p15:clr>
        </p15:guide>
        <p15:guide id="4" pos="3780">
          <p15:clr>
            <a:srgbClr val="F26B43"/>
          </p15:clr>
        </p15:guide>
        <p15:guide id="5" pos="575">
          <p15:clr>
            <a:srgbClr val="F26B43"/>
          </p15:clr>
        </p15:guide>
        <p15:guide id="6" pos="7105">
          <p15:clr>
            <a:srgbClr val="F26B43"/>
          </p15:clr>
        </p15:guide>
        <p15:guide id="7" orient="horz" pos="572">
          <p15:clr>
            <a:srgbClr val="F26B43"/>
          </p15:clr>
        </p15:guide>
        <p15:guide id="8" orient="horz" pos="1117">
          <p15:clr>
            <a:srgbClr val="F26B43"/>
          </p15:clr>
        </p15:guide>
        <p15:guide id="9" pos="4989">
          <p15:clr>
            <a:srgbClr val="F26B43"/>
          </p15:clr>
        </p15:guide>
        <p15:guide id="10" pos="4899">
          <p15:clr>
            <a:srgbClr val="F26B43"/>
          </p15:clr>
        </p15:guide>
        <p15:guide id="11" pos="2691">
          <p15:clr>
            <a:srgbClr val="F26B43"/>
          </p15:clr>
        </p15:guide>
        <p15:guide id="12" pos="2783">
          <p15:clr>
            <a:srgbClr val="F26B43"/>
          </p15:clr>
        </p15:guide>
        <p15:guide id="16" orient="horz" pos="3974">
          <p15:clr>
            <a:srgbClr val="F26B43"/>
          </p15:clr>
        </p15:guide>
        <p15:guide id="17" orient="horz" pos="152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3368" y="806911"/>
            <a:ext cx="10515600" cy="876300"/>
          </a:xfrm>
          <a:prstGeom prst="rect">
            <a:avLst/>
          </a:prstGeom>
        </p:spPr>
        <p:txBody>
          <a:bodyPr vert="horz" lIns="0" tIns="0" rIns="108000" bIns="0" rtlCol="0" anchor="t">
            <a:noAutofit/>
          </a:bodyPr>
          <a:lstStyle/>
          <a:p>
            <a:pPr algn="l" rtl="0"/>
            <a:r>
              <a:rPr lang="en-GB" b="0" i="0" u="none" baseline="0"/>
              <a:t>Headline eingeben | maximal Zweizeilig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2867" y="2352503"/>
            <a:ext cx="10515600" cy="3956223"/>
          </a:xfrm>
          <a:prstGeom prst="rect">
            <a:avLst/>
          </a:prstGeom>
        </p:spPr>
        <p:txBody>
          <a:bodyPr vert="horz" lIns="0" tIns="0" rIns="108000" bIns="0" rtlCol="0">
            <a:noAutofit/>
          </a:bodyPr>
          <a:lstStyle/>
          <a:p>
            <a:pPr lvl="0" algn="l" rtl="0"/>
            <a:r>
              <a:rPr lang="en-GB" b="0" i="0" u="none" baseline="0"/>
              <a:t>Textmasterformat bearbeiten</a:t>
            </a:r>
          </a:p>
          <a:p>
            <a:pPr lvl="1" algn="l" rtl="0"/>
            <a:r>
              <a:rPr lang="en-GB" b="0" i="0" u="none" baseline="0"/>
              <a:t>Zweite Ebene</a:t>
            </a:r>
          </a:p>
          <a:p>
            <a:pPr lvl="2" algn="l" rtl="0"/>
            <a:r>
              <a:rPr lang="en-GB" b="0" i="0" u="none" baseline="0"/>
              <a:t>Dritte Ebene</a:t>
            </a:r>
          </a:p>
          <a:p>
            <a:pPr lvl="3" algn="l" rtl="0"/>
            <a:r>
              <a:rPr lang="en-GB" b="0" i="0" u="none" baseline="0"/>
              <a:t>Vierte Ebene</a:t>
            </a:r>
          </a:p>
          <a:p>
            <a:pPr lvl="4" algn="l" rtl="0"/>
            <a:r>
              <a:rPr lang="en-GB" b="0" i="0" u="none" baseline="0"/>
              <a:t>Fünfte Ebene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2286" y="6374816"/>
            <a:ext cx="10484464" cy="221932"/>
          </a:xfrm>
          <a:prstGeom prst="rect">
            <a:avLst/>
          </a:prstGeom>
        </p:spPr>
        <p:txBody>
          <a:bodyPr vert="horz" lIns="91440" tIns="0" rIns="108000" bIns="0" rtlCol="0" anchor="ctr"/>
          <a:lstStyle>
            <a:lvl1pPr algn="r">
              <a:defRPr sz="1200">
                <a:solidFill>
                  <a:schemeClr val="accent4"/>
                </a:solidFill>
              </a:defRPr>
            </a:lvl1pPr>
          </a:lstStyle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</a:p>
        </p:txBody>
      </p:sp>
      <p:sp>
        <p:nvSpPr>
          <p:cNvPr id="9" name="Rechteck 8"/>
          <p:cNvSpPr/>
          <p:nvPr/>
        </p:nvSpPr>
        <p:spPr>
          <a:xfrm>
            <a:off x="0" y="908050"/>
            <a:ext cx="168000" cy="8651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sz="1800"/>
          </a:p>
        </p:txBody>
      </p:sp>
      <p:sp>
        <p:nvSpPr>
          <p:cNvPr id="10" name="Rechteck 9"/>
          <p:cNvSpPr/>
          <p:nvPr/>
        </p:nvSpPr>
        <p:spPr>
          <a:xfrm>
            <a:off x="0" y="1772814"/>
            <a:ext cx="168000" cy="5085186"/>
          </a:xfrm>
          <a:prstGeom prst="rect">
            <a:avLst/>
          </a:prstGeom>
          <a:solidFill>
            <a:srgbClr val="DDD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sz="180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59"/>
          <a:stretch/>
        </p:blipFill>
        <p:spPr bwMode="auto">
          <a:xfrm>
            <a:off x="9853531" y="359100"/>
            <a:ext cx="1440000" cy="2756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43511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46" r:id="rId2"/>
    <p:sldLayoutId id="2147483704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0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2000" kern="1200">
          <a:solidFill>
            <a:schemeClr val="accent5"/>
          </a:solidFill>
          <a:latin typeface="+mn-lt"/>
          <a:ea typeface="+mn-ea"/>
          <a:cs typeface="+mn-cs"/>
        </a:defRPr>
      </a:lvl1pPr>
      <a:lvl2pPr marL="361950" indent="-18415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800" kern="1200">
          <a:solidFill>
            <a:schemeClr val="accent5"/>
          </a:solidFill>
          <a:latin typeface="+mn-lt"/>
          <a:ea typeface="+mn-ea"/>
          <a:cs typeface="+mn-cs"/>
        </a:defRPr>
      </a:lvl2pPr>
      <a:lvl3pPr marL="5397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6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7175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400" kern="1200">
          <a:solidFill>
            <a:schemeClr val="accent5"/>
          </a:solidFill>
          <a:latin typeface="+mn-lt"/>
          <a:ea typeface="+mn-ea"/>
          <a:cs typeface="+mn-cs"/>
        </a:defRPr>
      </a:lvl4pPr>
      <a:lvl5pPr marL="8953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200" kern="1200">
          <a:solidFill>
            <a:schemeClr val="accent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900">
          <p15:clr>
            <a:srgbClr val="F26B43"/>
          </p15:clr>
        </p15:guide>
        <p15:guide id="4" pos="3780">
          <p15:clr>
            <a:srgbClr val="F26B43"/>
          </p15:clr>
        </p15:guide>
        <p15:guide id="5" pos="575">
          <p15:clr>
            <a:srgbClr val="F26B43"/>
          </p15:clr>
        </p15:guide>
        <p15:guide id="6" pos="7105">
          <p15:clr>
            <a:srgbClr val="F26B43"/>
          </p15:clr>
        </p15:guide>
        <p15:guide id="7" orient="horz" pos="572">
          <p15:clr>
            <a:srgbClr val="F26B43"/>
          </p15:clr>
        </p15:guide>
        <p15:guide id="8" orient="horz" pos="1117">
          <p15:clr>
            <a:srgbClr val="F26B43"/>
          </p15:clr>
        </p15:guide>
        <p15:guide id="9" pos="4989">
          <p15:clr>
            <a:srgbClr val="F26B43"/>
          </p15:clr>
        </p15:guide>
        <p15:guide id="10" pos="4899">
          <p15:clr>
            <a:srgbClr val="F26B43"/>
          </p15:clr>
        </p15:guide>
        <p15:guide id="11" pos="2691">
          <p15:clr>
            <a:srgbClr val="F26B43"/>
          </p15:clr>
        </p15:guide>
        <p15:guide id="12" pos="2783">
          <p15:clr>
            <a:srgbClr val="F26B43"/>
          </p15:clr>
        </p15:guide>
        <p15:guide id="16" orient="horz" pos="3974">
          <p15:clr>
            <a:srgbClr val="F26B43"/>
          </p15:clr>
        </p15:guide>
        <p15:guide id="17" orient="horz" pos="152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3368" y="806911"/>
            <a:ext cx="10515600" cy="876300"/>
          </a:xfrm>
          <a:prstGeom prst="rect">
            <a:avLst/>
          </a:prstGeom>
        </p:spPr>
        <p:txBody>
          <a:bodyPr vert="horz" lIns="0" tIns="0" rIns="108000" bIns="0" rtlCol="0" anchor="t">
            <a:noAutofit/>
          </a:bodyPr>
          <a:lstStyle/>
          <a:p>
            <a:pPr algn="l" rtl="0"/>
            <a:r>
              <a:rPr lang="en-GB" b="0" i="0" u="none" baseline="0"/>
              <a:t>Headline eingeben | maximal Zweizeilig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2867" y="2352503"/>
            <a:ext cx="10515600" cy="3956223"/>
          </a:xfrm>
          <a:prstGeom prst="rect">
            <a:avLst/>
          </a:prstGeom>
        </p:spPr>
        <p:txBody>
          <a:bodyPr vert="horz" lIns="0" tIns="0" rIns="108000" bIns="0" rtlCol="0">
            <a:noAutofit/>
          </a:bodyPr>
          <a:lstStyle/>
          <a:p>
            <a:pPr lvl="0" algn="l" rtl="0"/>
            <a:r>
              <a:rPr lang="en-GB" b="0" i="0" u="none" baseline="0"/>
              <a:t>Textmasterformat bearbeiten</a:t>
            </a:r>
          </a:p>
          <a:p>
            <a:pPr lvl="1" algn="l" rtl="0"/>
            <a:r>
              <a:rPr lang="en-GB" b="0" i="0" u="none" baseline="0"/>
              <a:t>Zweite Ebene</a:t>
            </a:r>
          </a:p>
          <a:p>
            <a:pPr lvl="2" algn="l" rtl="0"/>
            <a:r>
              <a:rPr lang="en-GB" b="0" i="0" u="none" baseline="0"/>
              <a:t>Dritte Ebene</a:t>
            </a:r>
          </a:p>
          <a:p>
            <a:pPr lvl="3" algn="l" rtl="0"/>
            <a:r>
              <a:rPr lang="en-GB" b="0" i="0" u="none" baseline="0"/>
              <a:t>Vierte Ebene</a:t>
            </a:r>
          </a:p>
          <a:p>
            <a:pPr lvl="4" algn="l" rtl="0"/>
            <a:r>
              <a:rPr lang="en-GB" b="0" i="0" u="none" baseline="0"/>
              <a:t>Fünfte Ebene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2286" y="6374816"/>
            <a:ext cx="10484464" cy="221932"/>
          </a:xfrm>
          <a:prstGeom prst="rect">
            <a:avLst/>
          </a:prstGeom>
        </p:spPr>
        <p:txBody>
          <a:bodyPr vert="horz" lIns="91440" tIns="0" rIns="108000" bIns="0" rtlCol="0" anchor="ctr"/>
          <a:lstStyle>
            <a:lvl1pPr algn="r">
              <a:defRPr sz="1200">
                <a:solidFill>
                  <a:schemeClr val="accent4"/>
                </a:solidFill>
              </a:defRPr>
            </a:lvl1pPr>
          </a:lstStyle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</a:p>
        </p:txBody>
      </p:sp>
      <p:sp>
        <p:nvSpPr>
          <p:cNvPr id="9" name="Rechteck 8"/>
          <p:cNvSpPr/>
          <p:nvPr/>
        </p:nvSpPr>
        <p:spPr>
          <a:xfrm>
            <a:off x="0" y="908050"/>
            <a:ext cx="168000" cy="8651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sz="1800"/>
          </a:p>
        </p:txBody>
      </p:sp>
      <p:sp>
        <p:nvSpPr>
          <p:cNvPr id="10" name="Rechteck 9"/>
          <p:cNvSpPr/>
          <p:nvPr/>
        </p:nvSpPr>
        <p:spPr>
          <a:xfrm>
            <a:off x="0" y="1772814"/>
            <a:ext cx="168000" cy="5085186"/>
          </a:xfrm>
          <a:prstGeom prst="rect">
            <a:avLst/>
          </a:prstGeom>
          <a:solidFill>
            <a:srgbClr val="DDD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sz="180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59"/>
          <a:stretch/>
        </p:blipFill>
        <p:spPr bwMode="auto">
          <a:xfrm>
            <a:off x="9853531" y="359100"/>
            <a:ext cx="1440000" cy="2756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98326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0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2000" kern="1200">
          <a:solidFill>
            <a:schemeClr val="accent5"/>
          </a:solidFill>
          <a:latin typeface="+mn-lt"/>
          <a:ea typeface="+mn-ea"/>
          <a:cs typeface="+mn-cs"/>
        </a:defRPr>
      </a:lvl1pPr>
      <a:lvl2pPr marL="361950" indent="-18415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800" kern="1200">
          <a:solidFill>
            <a:schemeClr val="accent5"/>
          </a:solidFill>
          <a:latin typeface="+mn-lt"/>
          <a:ea typeface="+mn-ea"/>
          <a:cs typeface="+mn-cs"/>
        </a:defRPr>
      </a:lvl2pPr>
      <a:lvl3pPr marL="5397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6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7175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400" kern="1200">
          <a:solidFill>
            <a:schemeClr val="accent5"/>
          </a:solidFill>
          <a:latin typeface="+mn-lt"/>
          <a:ea typeface="+mn-ea"/>
          <a:cs typeface="+mn-cs"/>
        </a:defRPr>
      </a:lvl4pPr>
      <a:lvl5pPr marL="8953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200" kern="1200">
          <a:solidFill>
            <a:schemeClr val="accent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900">
          <p15:clr>
            <a:srgbClr val="F26B43"/>
          </p15:clr>
        </p15:guide>
        <p15:guide id="4" pos="3780">
          <p15:clr>
            <a:srgbClr val="F26B43"/>
          </p15:clr>
        </p15:guide>
        <p15:guide id="5" pos="575">
          <p15:clr>
            <a:srgbClr val="F26B43"/>
          </p15:clr>
        </p15:guide>
        <p15:guide id="6" pos="7105">
          <p15:clr>
            <a:srgbClr val="F26B43"/>
          </p15:clr>
        </p15:guide>
        <p15:guide id="7" orient="horz" pos="572">
          <p15:clr>
            <a:srgbClr val="F26B43"/>
          </p15:clr>
        </p15:guide>
        <p15:guide id="8" orient="horz" pos="1117">
          <p15:clr>
            <a:srgbClr val="F26B43"/>
          </p15:clr>
        </p15:guide>
        <p15:guide id="9" pos="4989">
          <p15:clr>
            <a:srgbClr val="F26B43"/>
          </p15:clr>
        </p15:guide>
        <p15:guide id="10" pos="4899">
          <p15:clr>
            <a:srgbClr val="F26B43"/>
          </p15:clr>
        </p15:guide>
        <p15:guide id="11" pos="2691">
          <p15:clr>
            <a:srgbClr val="F26B43"/>
          </p15:clr>
        </p15:guide>
        <p15:guide id="12" pos="2783">
          <p15:clr>
            <a:srgbClr val="F26B43"/>
          </p15:clr>
        </p15:guide>
        <p15:guide id="16" orient="horz" pos="3974">
          <p15:clr>
            <a:srgbClr val="F26B43"/>
          </p15:clr>
        </p15:guide>
        <p15:guide id="17" orient="horz" pos="1525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3368" y="806911"/>
            <a:ext cx="10515600" cy="876300"/>
          </a:xfrm>
          <a:prstGeom prst="rect">
            <a:avLst/>
          </a:prstGeom>
        </p:spPr>
        <p:txBody>
          <a:bodyPr vert="horz" lIns="0" tIns="0" rIns="108000" bIns="0" rtlCol="0" anchor="t">
            <a:noAutofit/>
          </a:bodyPr>
          <a:lstStyle/>
          <a:p>
            <a:pPr algn="l" rtl="0"/>
            <a:r>
              <a:rPr lang="en-GB" b="0" i="0" u="none" baseline="0"/>
              <a:t>Headline eingeben | maximal Zweizeilig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2867" y="2352503"/>
            <a:ext cx="10515600" cy="3956223"/>
          </a:xfrm>
          <a:prstGeom prst="rect">
            <a:avLst/>
          </a:prstGeom>
        </p:spPr>
        <p:txBody>
          <a:bodyPr vert="horz" lIns="0" tIns="0" rIns="108000" bIns="0" rtlCol="0">
            <a:noAutofit/>
          </a:bodyPr>
          <a:lstStyle/>
          <a:p>
            <a:pPr lvl="0" algn="l" rtl="0"/>
            <a:r>
              <a:rPr lang="en-GB" b="0" i="0" u="none" baseline="0"/>
              <a:t>Textmasterformat bearbeiten</a:t>
            </a:r>
          </a:p>
          <a:p>
            <a:pPr lvl="1" algn="l" rtl="0"/>
            <a:r>
              <a:rPr lang="en-GB" b="0" i="0" u="none" baseline="0"/>
              <a:t>Zweite Ebene</a:t>
            </a:r>
          </a:p>
          <a:p>
            <a:pPr lvl="2" algn="l" rtl="0"/>
            <a:r>
              <a:rPr lang="en-GB" b="0" i="0" u="none" baseline="0"/>
              <a:t>Dritte Ebene</a:t>
            </a:r>
          </a:p>
          <a:p>
            <a:pPr lvl="3" algn="l" rtl="0"/>
            <a:r>
              <a:rPr lang="en-GB" b="0" i="0" u="none" baseline="0"/>
              <a:t>Vierte Ebene</a:t>
            </a:r>
          </a:p>
          <a:p>
            <a:pPr lvl="4" algn="l" rtl="0"/>
            <a:r>
              <a:rPr lang="en-GB" b="0" i="0" u="none" baseline="0"/>
              <a:t>Fünfte Ebene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2286" y="6374816"/>
            <a:ext cx="10484464" cy="221932"/>
          </a:xfrm>
          <a:prstGeom prst="rect">
            <a:avLst/>
          </a:prstGeom>
        </p:spPr>
        <p:txBody>
          <a:bodyPr vert="horz" lIns="91440" tIns="0" rIns="108000" bIns="0" rtlCol="0" anchor="ctr"/>
          <a:lstStyle>
            <a:lvl1pPr algn="r">
              <a:defRPr sz="1200">
                <a:solidFill>
                  <a:schemeClr val="accent4"/>
                </a:solidFill>
              </a:defRPr>
            </a:lvl1pPr>
          </a:lstStyle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</a:p>
        </p:txBody>
      </p:sp>
      <p:sp>
        <p:nvSpPr>
          <p:cNvPr id="9" name="Rechteck 8"/>
          <p:cNvSpPr/>
          <p:nvPr/>
        </p:nvSpPr>
        <p:spPr>
          <a:xfrm>
            <a:off x="0" y="908050"/>
            <a:ext cx="168000" cy="8651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sz="1800"/>
          </a:p>
        </p:txBody>
      </p:sp>
      <p:sp>
        <p:nvSpPr>
          <p:cNvPr id="10" name="Rechteck 9"/>
          <p:cNvSpPr/>
          <p:nvPr/>
        </p:nvSpPr>
        <p:spPr>
          <a:xfrm>
            <a:off x="0" y="1772814"/>
            <a:ext cx="168000" cy="5085186"/>
          </a:xfrm>
          <a:prstGeom prst="rect">
            <a:avLst/>
          </a:prstGeom>
          <a:solidFill>
            <a:srgbClr val="DDD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sz="180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59"/>
          <a:stretch/>
        </p:blipFill>
        <p:spPr bwMode="auto">
          <a:xfrm>
            <a:off x="9853531" y="359100"/>
            <a:ext cx="1440000" cy="2756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3926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0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2000" kern="1200">
          <a:solidFill>
            <a:schemeClr val="accent5"/>
          </a:solidFill>
          <a:latin typeface="+mn-lt"/>
          <a:ea typeface="+mn-ea"/>
          <a:cs typeface="+mn-cs"/>
        </a:defRPr>
      </a:lvl1pPr>
      <a:lvl2pPr marL="361950" indent="-18415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800" kern="1200">
          <a:solidFill>
            <a:schemeClr val="accent5"/>
          </a:solidFill>
          <a:latin typeface="+mn-lt"/>
          <a:ea typeface="+mn-ea"/>
          <a:cs typeface="+mn-cs"/>
        </a:defRPr>
      </a:lvl2pPr>
      <a:lvl3pPr marL="5397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6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7175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400" kern="1200">
          <a:solidFill>
            <a:schemeClr val="accent5"/>
          </a:solidFill>
          <a:latin typeface="+mn-lt"/>
          <a:ea typeface="+mn-ea"/>
          <a:cs typeface="+mn-cs"/>
        </a:defRPr>
      </a:lvl4pPr>
      <a:lvl5pPr marL="8953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200" kern="1200">
          <a:solidFill>
            <a:schemeClr val="accent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900">
          <p15:clr>
            <a:srgbClr val="F26B43"/>
          </p15:clr>
        </p15:guide>
        <p15:guide id="4" pos="3780">
          <p15:clr>
            <a:srgbClr val="F26B43"/>
          </p15:clr>
        </p15:guide>
        <p15:guide id="5" pos="575">
          <p15:clr>
            <a:srgbClr val="F26B43"/>
          </p15:clr>
        </p15:guide>
        <p15:guide id="6" pos="7105">
          <p15:clr>
            <a:srgbClr val="F26B43"/>
          </p15:clr>
        </p15:guide>
        <p15:guide id="7" orient="horz" pos="572">
          <p15:clr>
            <a:srgbClr val="F26B43"/>
          </p15:clr>
        </p15:guide>
        <p15:guide id="8" orient="horz" pos="1117">
          <p15:clr>
            <a:srgbClr val="F26B43"/>
          </p15:clr>
        </p15:guide>
        <p15:guide id="9" pos="4989">
          <p15:clr>
            <a:srgbClr val="F26B43"/>
          </p15:clr>
        </p15:guide>
        <p15:guide id="10" pos="4899">
          <p15:clr>
            <a:srgbClr val="F26B43"/>
          </p15:clr>
        </p15:guide>
        <p15:guide id="11" pos="2691">
          <p15:clr>
            <a:srgbClr val="F26B43"/>
          </p15:clr>
        </p15:guide>
        <p15:guide id="12" pos="2783">
          <p15:clr>
            <a:srgbClr val="F26B43"/>
          </p15:clr>
        </p15:guide>
        <p15:guide id="16" orient="horz" pos="3974">
          <p15:clr>
            <a:srgbClr val="F26B43"/>
          </p15:clr>
        </p15:guide>
        <p15:guide id="17" orient="horz" pos="152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application@innovationexpress2021.net" TargetMode="Externa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innovation-express-2021.b2match.io/" TargetMode="Externa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Innovation Express Call – Design, Objectives and Conditions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800" dirty="0" smtClean="0"/>
              <a:t>31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May 2021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2000" dirty="0" smtClean="0"/>
              <a:t>Gerd Meier zu Köcker 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806124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93117" y="260648"/>
            <a:ext cx="10515600" cy="876300"/>
          </a:xfrm>
        </p:spPr>
        <p:txBody>
          <a:bodyPr/>
          <a:lstStyle/>
          <a:p>
            <a:r>
              <a:rPr lang="de-DE" dirty="0" err="1" smtClean="0"/>
              <a:t>How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Apply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871950" y="980728"/>
            <a:ext cx="10536767" cy="79208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err="1" smtClean="0"/>
              <a:t>Identify</a:t>
            </a:r>
            <a:r>
              <a:rPr lang="de-DE" dirty="0" smtClean="0"/>
              <a:t> a R&amp;D </a:t>
            </a:r>
            <a:r>
              <a:rPr lang="de-DE" dirty="0" err="1" smtClean="0"/>
              <a:t>scope</a:t>
            </a:r>
            <a:r>
              <a:rPr lang="de-DE" dirty="0" smtClean="0"/>
              <a:t> </a:t>
            </a:r>
            <a:r>
              <a:rPr lang="de-DE" dirty="0" err="1" smtClean="0"/>
              <a:t>that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demand</a:t>
            </a:r>
            <a:r>
              <a:rPr lang="de-DE" dirty="0" smtClean="0"/>
              <a:t> </a:t>
            </a:r>
            <a:r>
              <a:rPr lang="de-DE" dirty="0" err="1" smtClean="0"/>
              <a:t>oriented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fits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objectives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regional </a:t>
            </a:r>
            <a:r>
              <a:rPr lang="de-DE" dirty="0" err="1" smtClean="0"/>
              <a:t>programme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Innovation Express </a:t>
            </a:r>
            <a:r>
              <a:rPr lang="de-DE" dirty="0" smtClean="0"/>
              <a:t>2021.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944781" y="6014775"/>
            <a:ext cx="10484464" cy="221932"/>
          </a:xfrm>
        </p:spPr>
        <p:txBody>
          <a:bodyPr/>
          <a:lstStyle/>
          <a:p>
            <a:pPr algn="l" rtl="0"/>
            <a:r>
              <a:rPr lang="en-GB" b="0" i="0" u="none" baseline="0" smtClean="0"/>
              <a:t>  </a:t>
            </a:r>
            <a:r>
              <a:rPr lang="en-GB" sz="1000" b="0" i="0" u="none" baseline="0" smtClean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 smtClean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 smtClean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 smtClean="0">
                <a:solidFill>
                  <a:schemeClr val="accent5"/>
                </a:solidFill>
              </a:rPr>
              <a:pPr algn="l" rtl="0"/>
              <a:t>10</a:t>
            </a:fld>
            <a:r>
              <a:rPr lang="en-GB" sz="1000" b="0" i="0" u="none" baseline="0" smtClean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  <p:sp>
        <p:nvSpPr>
          <p:cNvPr id="5" name="Textplatzhalter 2"/>
          <p:cNvSpPr txBox="1">
            <a:spLocks/>
          </p:cNvSpPr>
          <p:nvPr/>
        </p:nvSpPr>
        <p:spPr>
          <a:xfrm>
            <a:off x="862078" y="1802877"/>
            <a:ext cx="10536767" cy="792088"/>
          </a:xfrm>
          <a:prstGeom prst="rect">
            <a:avLst/>
          </a:prstGeom>
        </p:spPr>
        <p:txBody>
          <a:bodyPr vert="horz" lIns="0" tIns="0" rIns="108000" bIns="0" numCol="1" spcCol="36000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None/>
              <a:defRPr sz="2000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177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None/>
              <a:defRPr sz="1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36195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None/>
              <a:defRPr sz="16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53975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None/>
              <a:defRPr sz="1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71755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None/>
              <a:defRPr sz="1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Setting-</a:t>
            </a:r>
            <a:r>
              <a:rPr lang="de-DE" dirty="0" err="1" smtClean="0"/>
              <a:t>up</a:t>
            </a:r>
            <a:r>
              <a:rPr lang="de-DE" dirty="0" smtClean="0"/>
              <a:t> a </a:t>
            </a:r>
            <a:r>
              <a:rPr lang="de-DE" dirty="0" err="1" smtClean="0"/>
              <a:t>competitive</a:t>
            </a:r>
            <a:r>
              <a:rPr lang="de-DE" dirty="0" smtClean="0"/>
              <a:t> </a:t>
            </a:r>
            <a:r>
              <a:rPr lang="de-DE" dirty="0" err="1" smtClean="0"/>
              <a:t>consortium</a:t>
            </a:r>
            <a:r>
              <a:rPr lang="de-DE" dirty="0" smtClean="0"/>
              <a:t> </a:t>
            </a:r>
            <a:r>
              <a:rPr lang="de-DE" dirty="0" err="1" smtClean="0"/>
              <a:t>that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eligible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regional </a:t>
            </a:r>
            <a:r>
              <a:rPr lang="de-DE" dirty="0" err="1" smtClean="0"/>
              <a:t>programmes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Innovation Express 2021 </a:t>
            </a:r>
            <a:r>
              <a:rPr lang="de-DE" dirty="0" err="1" smtClean="0"/>
              <a:t>perspective</a:t>
            </a:r>
            <a:r>
              <a:rPr lang="de-DE" dirty="0" smtClean="0"/>
              <a:t>.</a:t>
            </a:r>
            <a:endParaRPr lang="de-DE" dirty="0" smtClean="0"/>
          </a:p>
        </p:txBody>
      </p:sp>
      <p:sp>
        <p:nvSpPr>
          <p:cNvPr id="6" name="Textplatzhalter 2"/>
          <p:cNvSpPr txBox="1">
            <a:spLocks/>
          </p:cNvSpPr>
          <p:nvPr/>
        </p:nvSpPr>
        <p:spPr>
          <a:xfrm>
            <a:off x="862077" y="2728962"/>
            <a:ext cx="10536767" cy="792088"/>
          </a:xfrm>
          <a:prstGeom prst="rect">
            <a:avLst/>
          </a:prstGeom>
        </p:spPr>
        <p:txBody>
          <a:bodyPr vert="horz" lIns="0" tIns="0" rIns="108000" bIns="0" numCol="1" spcCol="36000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None/>
              <a:defRPr sz="2000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177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None/>
              <a:defRPr sz="1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36195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None/>
              <a:defRPr sz="16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53975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None/>
              <a:defRPr sz="1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71755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None/>
              <a:defRPr sz="1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err="1" smtClean="0"/>
              <a:t>Each</a:t>
            </a:r>
            <a:r>
              <a:rPr lang="de-DE" dirty="0" smtClean="0"/>
              <a:t> </a:t>
            </a:r>
            <a:r>
              <a:rPr lang="de-DE" dirty="0" err="1" smtClean="0"/>
              <a:t>partner</a:t>
            </a:r>
            <a:r>
              <a:rPr lang="de-DE" dirty="0" smtClean="0"/>
              <a:t> </a:t>
            </a:r>
            <a:r>
              <a:rPr lang="de-DE" dirty="0" err="1" smtClean="0"/>
              <a:t>completes</a:t>
            </a:r>
            <a:r>
              <a:rPr lang="de-DE" dirty="0" smtClean="0"/>
              <a:t> </a:t>
            </a:r>
            <a:r>
              <a:rPr lang="de-DE" dirty="0" err="1" smtClean="0"/>
              <a:t>his</a:t>
            </a:r>
            <a:r>
              <a:rPr lang="de-DE" dirty="0" smtClean="0"/>
              <a:t> / he </a:t>
            </a:r>
            <a:r>
              <a:rPr lang="de-DE" dirty="0" err="1" smtClean="0"/>
              <a:t>application</a:t>
            </a:r>
            <a:r>
              <a:rPr lang="de-DE" dirty="0" smtClean="0"/>
              <a:t> form </a:t>
            </a:r>
            <a:r>
              <a:rPr lang="de-DE" dirty="0" err="1" smtClean="0"/>
              <a:t>according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regional </a:t>
            </a:r>
            <a:r>
              <a:rPr lang="de-DE" dirty="0" err="1" smtClean="0"/>
              <a:t>requirements</a:t>
            </a:r>
            <a:r>
              <a:rPr lang="de-DE" dirty="0" smtClean="0"/>
              <a:t>.</a:t>
            </a:r>
            <a:endParaRPr lang="de-DE" dirty="0" smtClean="0"/>
          </a:p>
        </p:txBody>
      </p:sp>
      <p:sp>
        <p:nvSpPr>
          <p:cNvPr id="7" name="Textplatzhalter 2"/>
          <p:cNvSpPr txBox="1">
            <a:spLocks/>
          </p:cNvSpPr>
          <p:nvPr/>
        </p:nvSpPr>
        <p:spPr>
          <a:xfrm>
            <a:off x="868679" y="3375963"/>
            <a:ext cx="10536767" cy="792088"/>
          </a:xfrm>
          <a:prstGeom prst="rect">
            <a:avLst/>
          </a:prstGeom>
        </p:spPr>
        <p:txBody>
          <a:bodyPr vert="horz" lIns="0" tIns="0" rIns="108000" bIns="0" numCol="1" spcCol="36000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None/>
              <a:defRPr sz="2000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177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None/>
              <a:defRPr sz="1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36195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None/>
              <a:defRPr sz="16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53975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None/>
              <a:defRPr sz="1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71755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None/>
              <a:defRPr sz="1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The </a:t>
            </a:r>
            <a:r>
              <a:rPr lang="de-DE" dirty="0" err="1" smtClean="0"/>
              <a:t>consortium</a:t>
            </a:r>
            <a:r>
              <a:rPr lang="de-DE" dirty="0" smtClean="0"/>
              <a:t> </a:t>
            </a:r>
            <a:r>
              <a:rPr lang="de-DE" dirty="0" err="1" smtClean="0"/>
              <a:t>completes</a:t>
            </a:r>
            <a:r>
              <a:rPr lang="de-DE" dirty="0" smtClean="0"/>
              <a:t> a </a:t>
            </a:r>
            <a:r>
              <a:rPr lang="de-DE" dirty="0" err="1" smtClean="0"/>
              <a:t>common</a:t>
            </a:r>
            <a:r>
              <a:rPr lang="de-DE" dirty="0" smtClean="0"/>
              <a:t> </a:t>
            </a:r>
            <a:r>
              <a:rPr lang="de-DE" dirty="0" err="1" smtClean="0"/>
              <a:t>proposal</a:t>
            </a:r>
            <a:r>
              <a:rPr lang="de-DE" dirty="0" smtClean="0"/>
              <a:t> </a:t>
            </a:r>
            <a:r>
              <a:rPr lang="de-DE" dirty="0" err="1" smtClean="0"/>
              <a:t>templates</a:t>
            </a:r>
            <a:r>
              <a:rPr lang="de-DE" dirty="0" smtClean="0"/>
              <a:t> (Innovation Express 2021 Project </a:t>
            </a:r>
            <a:r>
              <a:rPr lang="de-DE" dirty="0" err="1" smtClean="0"/>
              <a:t>Proposal</a:t>
            </a:r>
            <a:r>
              <a:rPr lang="de-DE" dirty="0" smtClean="0"/>
              <a:t> Form</a:t>
            </a:r>
            <a:r>
              <a:rPr lang="de-DE" dirty="0" smtClean="0"/>
              <a:t>).</a:t>
            </a:r>
            <a:endParaRPr lang="de-DE" dirty="0" smtClean="0"/>
          </a:p>
        </p:txBody>
      </p:sp>
      <p:sp>
        <p:nvSpPr>
          <p:cNvPr id="9" name="Rechteck 8"/>
          <p:cNvSpPr/>
          <p:nvPr/>
        </p:nvSpPr>
        <p:spPr>
          <a:xfrm>
            <a:off x="767408" y="4198112"/>
            <a:ext cx="10081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000" dirty="0" err="1">
                <a:solidFill>
                  <a:schemeClr val="accent5"/>
                </a:solidFill>
              </a:rPr>
              <a:t>Each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partner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sends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the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completed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application</a:t>
            </a:r>
            <a:r>
              <a:rPr lang="de-DE" sz="2000" dirty="0">
                <a:solidFill>
                  <a:schemeClr val="accent5"/>
                </a:solidFill>
              </a:rPr>
              <a:t> form </a:t>
            </a:r>
            <a:r>
              <a:rPr lang="de-DE" sz="2000" dirty="0" err="1">
                <a:solidFill>
                  <a:schemeClr val="accent5"/>
                </a:solidFill>
              </a:rPr>
              <a:t>to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his</a:t>
            </a:r>
            <a:r>
              <a:rPr lang="de-DE" sz="2000" dirty="0">
                <a:solidFill>
                  <a:schemeClr val="accent5"/>
                </a:solidFill>
              </a:rPr>
              <a:t> / he regional </a:t>
            </a:r>
            <a:r>
              <a:rPr lang="de-DE" sz="2000" dirty="0" err="1">
                <a:solidFill>
                  <a:schemeClr val="accent5"/>
                </a:solidFill>
              </a:rPr>
              <a:t>programme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management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authority</a:t>
            </a:r>
            <a:r>
              <a:rPr lang="de-DE" sz="2000" dirty="0">
                <a:solidFill>
                  <a:schemeClr val="accent5"/>
                </a:solidFill>
              </a:rPr>
              <a:t> (</a:t>
            </a:r>
            <a:r>
              <a:rPr lang="de-DE" sz="2000" dirty="0" err="1">
                <a:solidFill>
                  <a:schemeClr val="accent5"/>
                </a:solidFill>
              </a:rPr>
              <a:t>funding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agency</a:t>
            </a:r>
            <a:r>
              <a:rPr lang="de-DE" sz="2000" dirty="0" smtClean="0">
                <a:solidFill>
                  <a:schemeClr val="accent5"/>
                </a:solidFill>
              </a:rPr>
              <a:t>).</a:t>
            </a:r>
            <a:endParaRPr lang="de-DE" sz="2000" dirty="0">
              <a:solidFill>
                <a:schemeClr val="accent5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764554" y="4949049"/>
            <a:ext cx="100839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accent5"/>
                </a:solidFill>
              </a:rPr>
              <a:t>The Innovation Express 2021 Project </a:t>
            </a:r>
            <a:r>
              <a:rPr lang="de-DE" sz="2000" dirty="0" err="1">
                <a:solidFill>
                  <a:schemeClr val="accent5"/>
                </a:solidFill>
              </a:rPr>
              <a:t>Proposal</a:t>
            </a:r>
            <a:r>
              <a:rPr lang="de-DE" sz="2000" dirty="0">
                <a:solidFill>
                  <a:schemeClr val="accent5"/>
                </a:solidFill>
              </a:rPr>
              <a:t> Form </a:t>
            </a:r>
            <a:r>
              <a:rPr lang="de-DE" sz="2000" dirty="0" err="1">
                <a:solidFill>
                  <a:schemeClr val="accent5"/>
                </a:solidFill>
              </a:rPr>
              <a:t>as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well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as</a:t>
            </a:r>
            <a:r>
              <a:rPr lang="de-DE" sz="2000" dirty="0">
                <a:solidFill>
                  <a:schemeClr val="accent5"/>
                </a:solidFill>
              </a:rPr>
              <a:t> ALL regional </a:t>
            </a:r>
            <a:r>
              <a:rPr lang="de-DE" sz="2000" dirty="0" err="1">
                <a:solidFill>
                  <a:schemeClr val="accent5"/>
                </a:solidFill>
              </a:rPr>
              <a:t>application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of</a:t>
            </a:r>
            <a:r>
              <a:rPr lang="de-DE" sz="2000" dirty="0">
                <a:solidFill>
                  <a:schemeClr val="accent5"/>
                </a:solidFill>
              </a:rPr>
              <a:t> all </a:t>
            </a:r>
            <a:r>
              <a:rPr lang="de-DE" sz="2000" dirty="0" err="1">
                <a:solidFill>
                  <a:schemeClr val="accent5"/>
                </a:solidFill>
              </a:rPr>
              <a:t>partners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are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sent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to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the</a:t>
            </a:r>
            <a:r>
              <a:rPr lang="de-DE" sz="2000" dirty="0">
                <a:solidFill>
                  <a:schemeClr val="accent5"/>
                </a:solidFill>
              </a:rPr>
              <a:t> Innovation Express 2021 Call </a:t>
            </a:r>
            <a:r>
              <a:rPr lang="de-DE" sz="2000" dirty="0" err="1">
                <a:solidFill>
                  <a:schemeClr val="accent5"/>
                </a:solidFill>
              </a:rPr>
              <a:t>Secretariat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by</a:t>
            </a:r>
            <a:r>
              <a:rPr lang="de-DE" sz="2000" dirty="0">
                <a:solidFill>
                  <a:schemeClr val="accent5"/>
                </a:solidFill>
              </a:rPr>
              <a:t> 16 </a:t>
            </a:r>
            <a:r>
              <a:rPr lang="de-DE" sz="2000" dirty="0" err="1">
                <a:solidFill>
                  <a:schemeClr val="accent5"/>
                </a:solidFill>
              </a:rPr>
              <a:t>July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 smtClean="0">
                <a:solidFill>
                  <a:schemeClr val="accent5"/>
                </a:solidFill>
              </a:rPr>
              <a:t>latest</a:t>
            </a:r>
            <a:r>
              <a:rPr lang="de-DE" sz="2000" dirty="0" smtClean="0">
                <a:solidFill>
                  <a:schemeClr val="accent5"/>
                </a:solidFill>
              </a:rPr>
              <a:t>; (</a:t>
            </a:r>
            <a:r>
              <a:rPr lang="de-DE" sz="2000" dirty="0">
                <a:solidFill>
                  <a:schemeClr val="accent5"/>
                </a:solidFill>
                <a:hlinkClick r:id="rId2"/>
              </a:rPr>
              <a:t>application@innovationexpress2021.net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smtClean="0">
                <a:solidFill>
                  <a:schemeClr val="accent5"/>
                </a:solidFill>
              </a:rPr>
              <a:t>).</a:t>
            </a:r>
            <a:endParaRPr lang="de-DE" sz="2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56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2285" y="404664"/>
            <a:ext cx="10515600" cy="876300"/>
          </a:xfrm>
        </p:spPr>
        <p:txBody>
          <a:bodyPr/>
          <a:lstStyle/>
          <a:p>
            <a:r>
              <a:rPr lang="de-DE" dirty="0" err="1" smtClean="0"/>
              <a:t>Decision</a:t>
            </a:r>
            <a:r>
              <a:rPr lang="de-DE" dirty="0" smtClean="0"/>
              <a:t> Making </a:t>
            </a:r>
            <a:r>
              <a:rPr lang="de-DE" dirty="0" err="1" smtClean="0"/>
              <a:t>Process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859983" y="1240067"/>
            <a:ext cx="10536767" cy="394740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mtClean="0"/>
              <a:t>All </a:t>
            </a:r>
            <a:r>
              <a:rPr lang="en-US" dirty="0"/>
              <a:t>usual funding schemes of the participating </a:t>
            </a:r>
            <a:r>
              <a:rPr lang="en-US" dirty="0" smtClean="0"/>
              <a:t>/ regional </a:t>
            </a:r>
            <a:r>
              <a:rPr lang="en-US" dirty="0"/>
              <a:t>funding rules apply. 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Funding </a:t>
            </a:r>
            <a:r>
              <a:rPr lang="en-US" dirty="0"/>
              <a:t>decisions will be made by </a:t>
            </a:r>
            <a:r>
              <a:rPr lang="en-US" dirty="0" smtClean="0"/>
              <a:t>regional </a:t>
            </a:r>
            <a:r>
              <a:rPr lang="en-US" dirty="0"/>
              <a:t>funding </a:t>
            </a:r>
            <a:r>
              <a:rPr lang="en-US" dirty="0" smtClean="0"/>
              <a:t>agencies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Final decision will be made in a common meeting of the four participating regions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r>
              <a:rPr lang="en-GB" b="0" i="0" u="none" baseline="0" smtClean="0"/>
              <a:t>  </a:t>
            </a:r>
            <a:r>
              <a:rPr lang="en-GB" sz="1000" b="0" i="0" u="none" baseline="0" smtClean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 smtClean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 smtClean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 smtClean="0">
                <a:solidFill>
                  <a:schemeClr val="accent5"/>
                </a:solidFill>
              </a:rPr>
              <a:pPr algn="l" rtl="0"/>
              <a:t>11</a:t>
            </a:fld>
            <a:r>
              <a:rPr lang="en-GB" sz="1000" b="0" i="0" u="none" baseline="0" smtClean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2639616" y="4725144"/>
            <a:ext cx="172819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Sub-</a:t>
            </a:r>
            <a:r>
              <a:rPr lang="de-DE" dirty="0" err="1" smtClean="0"/>
              <a:t>proposal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Salzburg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2639616" y="5301208"/>
            <a:ext cx="172819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Sub-</a:t>
            </a:r>
            <a:r>
              <a:rPr lang="de-DE" dirty="0" err="1" smtClean="0"/>
              <a:t>proposal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BW</a:t>
            </a:r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5159896" y="4725144"/>
            <a:ext cx="1728192" cy="5040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Sub-</a:t>
            </a:r>
            <a:r>
              <a:rPr lang="de-DE" dirty="0" err="1" smtClean="0"/>
              <a:t>proposal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Salzburg</a:t>
            </a:r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5159896" y="5301208"/>
            <a:ext cx="1728192" cy="5040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Sub-</a:t>
            </a:r>
            <a:r>
              <a:rPr lang="de-DE" dirty="0" err="1" smtClean="0"/>
              <a:t>proposal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BW</a:t>
            </a:r>
            <a:endParaRPr lang="de-DE" dirty="0"/>
          </a:p>
        </p:txBody>
      </p:sp>
      <p:sp>
        <p:nvSpPr>
          <p:cNvPr id="9" name="Rechteck 8"/>
          <p:cNvSpPr/>
          <p:nvPr/>
        </p:nvSpPr>
        <p:spPr>
          <a:xfrm>
            <a:off x="7536160" y="4725144"/>
            <a:ext cx="1728192" cy="5040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Sub-</a:t>
            </a:r>
            <a:r>
              <a:rPr lang="de-DE" dirty="0" err="1" smtClean="0"/>
              <a:t>proposal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Salzburg</a:t>
            </a:r>
            <a:endParaRPr lang="de-DE" dirty="0"/>
          </a:p>
        </p:txBody>
      </p:sp>
      <p:sp>
        <p:nvSpPr>
          <p:cNvPr id="10" name="Rechteck 9"/>
          <p:cNvSpPr/>
          <p:nvPr/>
        </p:nvSpPr>
        <p:spPr>
          <a:xfrm>
            <a:off x="7536160" y="5301208"/>
            <a:ext cx="172819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Sub-</a:t>
            </a:r>
            <a:r>
              <a:rPr lang="de-DE" dirty="0" err="1" smtClean="0"/>
              <a:t>proposal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BW</a:t>
            </a:r>
            <a:endParaRPr lang="de-DE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92" y="4795812"/>
            <a:ext cx="1162050" cy="866775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5212" y="4747188"/>
            <a:ext cx="916881" cy="902385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9819" y="4755970"/>
            <a:ext cx="954602" cy="9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25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983432" y="3140968"/>
            <a:ext cx="10367433" cy="2423334"/>
          </a:xfrm>
        </p:spPr>
        <p:txBody>
          <a:bodyPr/>
          <a:lstStyle/>
          <a:p>
            <a:r>
              <a:rPr lang="de-DE" dirty="0" err="1" smtClean="0"/>
              <a:t>Any</a:t>
            </a:r>
            <a:r>
              <a:rPr lang="de-DE" dirty="0" smtClean="0"/>
              <a:t> </a:t>
            </a:r>
            <a:r>
              <a:rPr lang="de-DE" dirty="0" err="1" smtClean="0"/>
              <a:t>questions</a:t>
            </a:r>
            <a:r>
              <a:rPr lang="de-DE" dirty="0" smtClean="0"/>
              <a:t>?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1708150" y="6375400"/>
            <a:ext cx="10483850" cy="220663"/>
          </a:xfrm>
        </p:spPr>
        <p:txBody>
          <a:bodyPr/>
          <a:lstStyle/>
          <a:p>
            <a:pPr algn="l" rtl="0"/>
            <a:r>
              <a:rPr lang="en-GB" b="0" i="0" u="none" baseline="0" smtClean="0"/>
              <a:t>  </a:t>
            </a:r>
            <a:r>
              <a:rPr lang="en-GB" sz="1000" b="0" i="0" u="none" baseline="0" smtClean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 smtClean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 smtClean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 smtClean="0">
                <a:solidFill>
                  <a:schemeClr val="accent5"/>
                </a:solidFill>
              </a:rPr>
              <a:pPr algn="l" rtl="0"/>
              <a:t>12</a:t>
            </a:fld>
            <a:r>
              <a:rPr lang="en-GB" sz="1000" b="0" i="0" u="none" baseline="0" smtClean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91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99302" y="332656"/>
            <a:ext cx="10515600" cy="876300"/>
          </a:xfrm>
        </p:spPr>
        <p:txBody>
          <a:bodyPr/>
          <a:lstStyle/>
          <a:p>
            <a:r>
              <a:rPr lang="de-DE" sz="2800" dirty="0" err="1" smtClean="0"/>
              <a:t>Objectives</a:t>
            </a:r>
            <a:endParaRPr lang="de-DE" sz="280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865072" y="1052736"/>
            <a:ext cx="9905798" cy="4519819"/>
          </a:xfrm>
        </p:spPr>
        <p:txBody>
          <a:bodyPr/>
          <a:lstStyle/>
          <a:p>
            <a:r>
              <a:rPr lang="en-US" dirty="0" smtClean="0"/>
              <a:t>The Innovation </a:t>
            </a:r>
            <a:r>
              <a:rPr lang="en-US" dirty="0"/>
              <a:t>Express </a:t>
            </a:r>
            <a:r>
              <a:rPr lang="en-US" dirty="0" smtClean="0"/>
              <a:t>offers </a:t>
            </a:r>
            <a:r>
              <a:rPr lang="en-US" dirty="0"/>
              <a:t>SMEs </a:t>
            </a:r>
            <a:r>
              <a:rPr lang="en-US" dirty="0" smtClean="0"/>
              <a:t>and academia the </a:t>
            </a:r>
            <a:r>
              <a:rPr lang="en-US" dirty="0"/>
              <a:t>possibility to widen their </a:t>
            </a:r>
            <a:r>
              <a:rPr lang="en-US" dirty="0" smtClean="0"/>
              <a:t>scope of cooperation and </a:t>
            </a:r>
            <a:r>
              <a:rPr lang="en-US" dirty="0"/>
              <a:t>develop new products and services with </a:t>
            </a:r>
            <a:r>
              <a:rPr lang="en-US" dirty="0" smtClean="0"/>
              <a:t>selected partners </a:t>
            </a:r>
            <a:r>
              <a:rPr lang="en-US" dirty="0"/>
              <a:t>in Europe.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first call, Innovation Express </a:t>
            </a:r>
            <a:r>
              <a:rPr lang="en-US" dirty="0" smtClean="0"/>
              <a:t>2021, </a:t>
            </a:r>
            <a:r>
              <a:rPr lang="en-US" dirty="0"/>
              <a:t>represents a common approach for supporting </a:t>
            </a:r>
            <a:r>
              <a:rPr lang="en-US" dirty="0" smtClean="0"/>
              <a:t>joint </a:t>
            </a:r>
            <a:r>
              <a:rPr lang="en-US" dirty="0"/>
              <a:t>R&amp;D projects in the fields of </a:t>
            </a:r>
            <a:endParaRPr lang="en-US" dirty="0" smtClean="0"/>
          </a:p>
          <a:p>
            <a:pPr lvl="1"/>
            <a:r>
              <a:rPr lang="en-US" dirty="0" smtClean="0"/>
              <a:t>“</a:t>
            </a:r>
            <a:r>
              <a:rPr lang="en-US" dirty="0"/>
              <a:t>Artificial Intelligence in Healthcare Applications” and </a:t>
            </a:r>
            <a:endParaRPr lang="en-US" dirty="0" smtClean="0"/>
          </a:p>
          <a:p>
            <a:pPr lvl="1"/>
            <a:r>
              <a:rPr lang="en-US" dirty="0" smtClean="0"/>
              <a:t>“</a:t>
            </a:r>
            <a:r>
              <a:rPr lang="en-US" dirty="0"/>
              <a:t>Digital solutions in sustainable industry”.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funding instrument aims at facilitating internationalization, development of innovative solutions in two given scopes for projects by developing </a:t>
            </a:r>
            <a:r>
              <a:rPr lang="en-US" dirty="0" err="1" smtClean="0"/>
              <a:t>transregional</a:t>
            </a:r>
            <a:r>
              <a:rPr lang="en-US" dirty="0" smtClean="0"/>
              <a:t> linkages </a:t>
            </a:r>
            <a:r>
              <a:rPr lang="en-US" dirty="0"/>
              <a:t>among SMEs, research institutions and other business organizations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de-DE" sz="16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9918" y="5085184"/>
            <a:ext cx="4902082" cy="1708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38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99302" y="332656"/>
            <a:ext cx="10515600" cy="876300"/>
          </a:xfrm>
        </p:spPr>
        <p:txBody>
          <a:bodyPr/>
          <a:lstStyle/>
          <a:p>
            <a:r>
              <a:rPr lang="de-DE" sz="2800" dirty="0" err="1" smtClean="0"/>
              <a:t>What</a:t>
            </a:r>
            <a:r>
              <a:rPr lang="de-DE" sz="2800" dirty="0" smtClean="0"/>
              <a:t> </a:t>
            </a:r>
            <a:r>
              <a:rPr lang="de-DE" sz="2800" dirty="0" err="1" smtClean="0"/>
              <a:t>remains</a:t>
            </a:r>
            <a:r>
              <a:rPr lang="de-DE" sz="2800" dirty="0" smtClean="0"/>
              <a:t> </a:t>
            </a:r>
            <a:r>
              <a:rPr lang="de-DE" sz="2800" dirty="0" err="1" smtClean="0"/>
              <a:t>the</a:t>
            </a:r>
            <a:r>
              <a:rPr lang="de-DE" sz="2800" dirty="0" smtClean="0"/>
              <a:t> </a:t>
            </a:r>
            <a:r>
              <a:rPr lang="de-DE" sz="2800" dirty="0" smtClean="0"/>
              <a:t>same?</a:t>
            </a:r>
            <a:endParaRPr lang="de-DE" sz="280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839417" y="1213173"/>
            <a:ext cx="7488832" cy="4519819"/>
          </a:xfrm>
        </p:spPr>
        <p:txBody>
          <a:bodyPr/>
          <a:lstStyle/>
          <a:p>
            <a:r>
              <a:rPr lang="en-US" dirty="0" smtClean="0"/>
              <a:t>Each applicant applies for regional funding according to regional funding schemes</a:t>
            </a:r>
          </a:p>
          <a:p>
            <a:pPr lvl="1"/>
            <a:r>
              <a:rPr lang="en-US" dirty="0" smtClean="0"/>
              <a:t>Brandenburg: PROFIT Brandenburg</a:t>
            </a:r>
          </a:p>
          <a:p>
            <a:pPr lvl="1"/>
            <a:r>
              <a:rPr lang="en-US" dirty="0" smtClean="0"/>
              <a:t>BW</a:t>
            </a:r>
            <a:r>
              <a:rPr lang="en-US" dirty="0" smtClean="0"/>
              <a:t>: Kapi.Tra.BW</a:t>
            </a:r>
            <a:endParaRPr lang="en-US" dirty="0" smtClean="0"/>
          </a:p>
          <a:p>
            <a:pPr lvl="1"/>
            <a:r>
              <a:rPr lang="en-US" dirty="0" smtClean="0"/>
              <a:t>Fribourg: New Regional Policy (NRP) 2020 - 2023</a:t>
            </a:r>
          </a:p>
          <a:p>
            <a:pPr lvl="1"/>
            <a:r>
              <a:rPr lang="en-US" dirty="0" smtClean="0"/>
              <a:t>Salzburg: </a:t>
            </a:r>
            <a:r>
              <a:rPr lang="en-US" dirty="0" err="1" smtClean="0"/>
              <a:t>Unternehmenskooperationen</a:t>
            </a:r>
            <a:r>
              <a:rPr lang="en-US" dirty="0" smtClean="0"/>
              <a:t> und </a:t>
            </a:r>
            <a:r>
              <a:rPr lang="en-US" dirty="0" err="1" smtClean="0"/>
              <a:t>Netzwerke</a:t>
            </a:r>
            <a:r>
              <a:rPr lang="en-US" dirty="0" smtClean="0"/>
              <a:t> WISS 2025</a:t>
            </a:r>
          </a:p>
          <a:p>
            <a:r>
              <a:rPr lang="en-US" dirty="0" smtClean="0"/>
              <a:t>The </a:t>
            </a:r>
            <a:r>
              <a:rPr lang="en-US" dirty="0"/>
              <a:t>call is funded by existing regional funding </a:t>
            </a:r>
            <a:r>
              <a:rPr lang="en-US" dirty="0" err="1"/>
              <a:t>programmes</a:t>
            </a:r>
            <a:r>
              <a:rPr lang="en-US" dirty="0"/>
              <a:t> and managed by </a:t>
            </a:r>
            <a:r>
              <a:rPr lang="en-US" dirty="0" smtClean="0"/>
              <a:t>regional</a:t>
            </a:r>
            <a:r>
              <a:rPr lang="en-US" dirty="0" smtClean="0"/>
              <a:t> </a:t>
            </a:r>
            <a:r>
              <a:rPr lang="en-US" dirty="0"/>
              <a:t>funding </a:t>
            </a:r>
            <a:r>
              <a:rPr lang="en-US" dirty="0" smtClean="0"/>
              <a:t>agencies.</a:t>
            </a:r>
            <a:endParaRPr lang="en-US" dirty="0" smtClean="0"/>
          </a:p>
          <a:p>
            <a:r>
              <a:rPr lang="en-US" dirty="0" smtClean="0"/>
              <a:t>Regional funding </a:t>
            </a:r>
            <a:r>
              <a:rPr lang="en-US" dirty="0" smtClean="0"/>
              <a:t>rules remain the same, application is done in local language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312" y="5593640"/>
            <a:ext cx="2664296" cy="928519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4344" y="2020569"/>
            <a:ext cx="2682902" cy="29050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1384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99302" y="332656"/>
            <a:ext cx="10515600" cy="876300"/>
          </a:xfrm>
        </p:spPr>
        <p:txBody>
          <a:bodyPr/>
          <a:lstStyle/>
          <a:p>
            <a:r>
              <a:rPr lang="de-DE" sz="2800" dirty="0" err="1" smtClean="0"/>
              <a:t>What</a:t>
            </a:r>
            <a:r>
              <a:rPr lang="de-DE" sz="2800" dirty="0" smtClean="0"/>
              <a:t> </a:t>
            </a:r>
            <a:r>
              <a:rPr lang="de-DE" sz="2800" dirty="0" err="1" smtClean="0"/>
              <a:t>is</a:t>
            </a:r>
            <a:r>
              <a:rPr lang="de-DE" sz="2800" dirty="0" smtClean="0"/>
              <a:t> </a:t>
            </a:r>
            <a:r>
              <a:rPr lang="de-DE" sz="2800" dirty="0" smtClean="0"/>
              <a:t>New?</a:t>
            </a:r>
            <a:endParaRPr lang="de-DE" sz="2800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9660" y="2636912"/>
            <a:ext cx="792088" cy="992335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2339" y="2780928"/>
            <a:ext cx="2627321" cy="2226543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784" y="2420888"/>
            <a:ext cx="746373" cy="1083071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3328" y="4562177"/>
            <a:ext cx="728663" cy="890588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6600" y="4461172"/>
            <a:ext cx="636739" cy="899740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928158" y="1265570"/>
            <a:ext cx="55998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>
                <a:solidFill>
                  <a:schemeClr val="accent5"/>
                </a:solidFill>
              </a:rPr>
              <a:t>Four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regions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cooperate</a:t>
            </a:r>
            <a:r>
              <a:rPr lang="de-DE" sz="2000" dirty="0">
                <a:solidFill>
                  <a:schemeClr val="accent5"/>
                </a:solidFill>
              </a:rPr>
              <a:t> in </a:t>
            </a:r>
            <a:r>
              <a:rPr lang="de-DE" sz="2000" dirty="0" err="1">
                <a:solidFill>
                  <a:schemeClr val="accent5"/>
                </a:solidFill>
              </a:rPr>
              <a:t>the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field</a:t>
            </a:r>
            <a:r>
              <a:rPr lang="de-DE" sz="2000" dirty="0">
                <a:solidFill>
                  <a:schemeClr val="accent5"/>
                </a:solidFill>
              </a:rPr>
              <a:t> </a:t>
            </a:r>
            <a:r>
              <a:rPr lang="de-DE" sz="2000" dirty="0" err="1">
                <a:solidFill>
                  <a:schemeClr val="accent5"/>
                </a:solidFill>
              </a:rPr>
              <a:t>of</a:t>
            </a:r>
            <a:r>
              <a:rPr lang="de-DE" sz="2000" dirty="0">
                <a:solidFill>
                  <a:schemeClr val="accent5"/>
                </a:solidFill>
              </a:rPr>
              <a:t> R&amp;D</a:t>
            </a:r>
          </a:p>
        </p:txBody>
      </p:sp>
    </p:spTree>
    <p:extLst>
      <p:ext uri="{BB962C8B-B14F-4D97-AF65-F5344CB8AC3E}">
        <p14:creationId xmlns:p14="http://schemas.microsoft.com/office/powerpoint/2010/main" val="86546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92762" y="332656"/>
            <a:ext cx="10515600" cy="876300"/>
          </a:xfrm>
        </p:spPr>
        <p:txBody>
          <a:bodyPr/>
          <a:lstStyle/>
          <a:p>
            <a:r>
              <a:rPr lang="de-DE" sz="2800" dirty="0" err="1" smtClean="0"/>
              <a:t>What</a:t>
            </a:r>
            <a:r>
              <a:rPr lang="de-DE" sz="2800" dirty="0" smtClean="0"/>
              <a:t> </a:t>
            </a:r>
            <a:r>
              <a:rPr lang="de-DE" sz="2800" dirty="0" err="1" smtClean="0"/>
              <a:t>is</a:t>
            </a:r>
            <a:r>
              <a:rPr lang="de-DE" sz="2800" dirty="0" smtClean="0"/>
              <a:t> </a:t>
            </a:r>
            <a:r>
              <a:rPr lang="de-DE" sz="2800" dirty="0" smtClean="0"/>
              <a:t>New?</a:t>
            </a:r>
            <a:endParaRPr lang="de-DE" sz="280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667340" y="1340768"/>
            <a:ext cx="7776863" cy="4519819"/>
          </a:xfrm>
        </p:spPr>
        <p:txBody>
          <a:bodyPr/>
          <a:lstStyle/>
          <a:p>
            <a:r>
              <a:rPr lang="en-US" dirty="0" smtClean="0"/>
              <a:t>The Innovation Express 2021 aims to facilitate collaborative R&amp;D among partners from at least two participating </a:t>
            </a:r>
            <a:r>
              <a:rPr lang="en-US" dirty="0" smtClean="0"/>
              <a:t>regions. </a:t>
            </a:r>
            <a:endParaRPr lang="en-US" dirty="0" smtClean="0"/>
          </a:p>
          <a:p>
            <a:r>
              <a:rPr lang="en-US" dirty="0" smtClean="0"/>
              <a:t>R&amp;D consortia of at least two partners will be </a:t>
            </a:r>
            <a:r>
              <a:rPr lang="en-US" dirty="0" smtClean="0"/>
              <a:t>funded.</a:t>
            </a:r>
            <a:endParaRPr lang="en-US" dirty="0" smtClean="0"/>
          </a:p>
          <a:p>
            <a:r>
              <a:rPr lang="en-US" dirty="0" smtClean="0"/>
              <a:t>In addition to the completion of the regional application of each of the partners, one common form (Proposal Application Form) has to be completed and send to the Call </a:t>
            </a:r>
            <a:r>
              <a:rPr lang="en-US" dirty="0" smtClean="0"/>
              <a:t>Secretariat.</a:t>
            </a:r>
            <a:endParaRPr lang="en-US" dirty="0" smtClean="0"/>
          </a:p>
          <a:p>
            <a:r>
              <a:rPr lang="en-US" dirty="0" smtClean="0"/>
              <a:t>Each region evaluates „it‘s“ application of a common proposal </a:t>
            </a:r>
            <a:r>
              <a:rPr lang="en-US" dirty="0" smtClean="0"/>
              <a:t>independently.</a:t>
            </a:r>
            <a:endParaRPr lang="en-US" dirty="0" smtClean="0"/>
          </a:p>
          <a:p>
            <a:r>
              <a:rPr lang="en-US" dirty="0" smtClean="0"/>
              <a:t>Innovation Express 2021 focusses on two main </a:t>
            </a:r>
            <a:r>
              <a:rPr lang="en-US" dirty="0" smtClean="0"/>
              <a:t>scopes.</a:t>
            </a:r>
            <a:endParaRPr lang="en-US" dirty="0" smtClean="0"/>
          </a:p>
          <a:p>
            <a:endParaRPr lang="de-DE" dirty="0" smtClean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4203" y="1340768"/>
            <a:ext cx="3457947" cy="444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07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2286" y="260648"/>
            <a:ext cx="10515600" cy="876300"/>
          </a:xfrm>
        </p:spPr>
        <p:txBody>
          <a:bodyPr/>
          <a:lstStyle/>
          <a:p>
            <a:r>
              <a:rPr lang="en-IE" dirty="0" smtClean="0"/>
              <a:t>Eligibility Criteria</a:t>
            </a:r>
            <a:endParaRPr lang="en-I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859983" y="908720"/>
            <a:ext cx="10536767" cy="3947405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/>
              <a:t>The </a:t>
            </a:r>
            <a:r>
              <a:rPr lang="en-US" dirty="0"/>
              <a:t>applicant is a legal entity. Such can be </a:t>
            </a:r>
            <a:r>
              <a:rPr lang="en-US" b="1" dirty="0"/>
              <a:t>companies</a:t>
            </a:r>
            <a:r>
              <a:rPr lang="en-US" dirty="0"/>
              <a:t> in the commercial sector, that have their registered office, a branch or an operating facility in the funding partner’s geographical area as well as </a:t>
            </a:r>
            <a:r>
              <a:rPr lang="en-US" b="1" dirty="0"/>
              <a:t>non-profit non-university research institutions </a:t>
            </a:r>
            <a:r>
              <a:rPr lang="en-US" dirty="0"/>
              <a:t>as well as </a:t>
            </a:r>
            <a:r>
              <a:rPr lang="en-US" b="1" dirty="0"/>
              <a:t>universities</a:t>
            </a:r>
            <a:r>
              <a:rPr lang="en-US" dirty="0"/>
              <a:t> and </a:t>
            </a:r>
            <a:r>
              <a:rPr lang="en-US" b="1" dirty="0"/>
              <a:t>higher education </a:t>
            </a:r>
            <a:r>
              <a:rPr lang="en-US" b="1" dirty="0" smtClean="0"/>
              <a:t>institutions</a:t>
            </a:r>
            <a:r>
              <a:rPr lang="en-US" dirty="0" smtClean="0"/>
              <a:t>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/>
              <a:t>The </a:t>
            </a:r>
            <a:r>
              <a:rPr lang="en-US" dirty="0" smtClean="0"/>
              <a:t>partners have </a:t>
            </a:r>
            <a:r>
              <a:rPr lang="en-US" dirty="0"/>
              <a:t>to be located with a registered office, a branch or an operating facility in a geographical area where an Innovation Express 2021 funding partner is </a:t>
            </a:r>
            <a:r>
              <a:rPr lang="en-US" dirty="0" smtClean="0"/>
              <a:t>present.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/>
              <a:t>Proposed </a:t>
            </a:r>
            <a:r>
              <a:rPr lang="en-US" dirty="0"/>
              <a:t>activities must include the participation of at least 2 partners from 2 different partner regions. (The participation of even more partners is strongly recommended.)  </a:t>
            </a:r>
            <a:endParaRPr lang="en-US" dirty="0" smtClean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/>
              <a:t>Due </a:t>
            </a:r>
            <a:r>
              <a:rPr lang="en-US" dirty="0"/>
              <a:t>to the funding scheme of the participating regions, it is strongly recommended to include at least one SME in the </a:t>
            </a:r>
            <a:r>
              <a:rPr lang="en-US" dirty="0" smtClean="0"/>
              <a:t>proposal.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/>
              <a:t>Other </a:t>
            </a:r>
            <a:r>
              <a:rPr lang="en-US" dirty="0"/>
              <a:t>eligibility criteria may be defined according to your regional funding scheme (check related funding conditions).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r>
              <a:rPr lang="en-GB" b="0" i="0" u="none" baseline="0" smtClean="0"/>
              <a:t>  </a:t>
            </a:r>
            <a:r>
              <a:rPr lang="en-GB" sz="1000" b="0" i="0" u="none" baseline="0" smtClean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 smtClean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 smtClean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 smtClean="0">
                <a:solidFill>
                  <a:schemeClr val="accent5"/>
                </a:solidFill>
              </a:rPr>
              <a:pPr algn="l" rtl="0"/>
              <a:t>6</a:t>
            </a:fld>
            <a:r>
              <a:rPr lang="en-GB" sz="1000" b="0" i="0" u="none" baseline="0" smtClean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42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2286" y="260648"/>
            <a:ext cx="10515600" cy="876300"/>
          </a:xfrm>
        </p:spPr>
        <p:txBody>
          <a:bodyPr/>
          <a:lstStyle/>
          <a:p>
            <a:r>
              <a:rPr lang="en-IE" dirty="0" smtClean="0"/>
              <a:t>What is </a:t>
            </a:r>
            <a:r>
              <a:rPr lang="en-IE" dirty="0" err="1" smtClean="0"/>
              <a:t>fundedß</a:t>
            </a:r>
            <a:endParaRPr lang="en-I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859983" y="1136948"/>
            <a:ext cx="10536767" cy="3947405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/>
              <a:t>Research</a:t>
            </a:r>
            <a:r>
              <a:rPr lang="en-US" dirty="0"/>
              <a:t>, development and innovation activities that lead to new products, processes or </a:t>
            </a:r>
            <a:r>
              <a:rPr lang="en-US" dirty="0" smtClean="0"/>
              <a:t>services (All regions</a:t>
            </a:r>
            <a:r>
              <a:rPr lang="en-US" dirty="0" smtClean="0"/>
              <a:t>).</a:t>
            </a:r>
            <a:endParaRPr lang="en-US" dirty="0" smtClean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/>
              <a:t>Technology / knowledge transfer (most regions, except Brandenburg</a:t>
            </a:r>
            <a:r>
              <a:rPr lang="en-US" dirty="0" smtClean="0"/>
              <a:t>).</a:t>
            </a:r>
            <a:endParaRPr lang="en-US" dirty="0" smtClean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/>
              <a:t>Feasibility </a:t>
            </a:r>
            <a:r>
              <a:rPr lang="en-US" dirty="0"/>
              <a:t>studies and piloting prior to RDI </a:t>
            </a:r>
            <a:r>
              <a:rPr lang="en-US" dirty="0" smtClean="0"/>
              <a:t>projects (ALL regions</a:t>
            </a:r>
            <a:r>
              <a:rPr lang="en-US" dirty="0" smtClean="0"/>
              <a:t>).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Rules of regional </a:t>
            </a:r>
            <a:r>
              <a:rPr lang="en-US" dirty="0" err="1" smtClean="0"/>
              <a:t>programmes</a:t>
            </a:r>
            <a:r>
              <a:rPr lang="en-US" dirty="0" smtClean="0"/>
              <a:t> apply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r>
              <a:rPr lang="en-GB" b="0" i="0" u="none" baseline="0" smtClean="0"/>
              <a:t>  </a:t>
            </a:r>
            <a:r>
              <a:rPr lang="en-GB" sz="1000" b="0" i="0" u="none" baseline="0" smtClean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 smtClean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 smtClean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 smtClean="0">
                <a:solidFill>
                  <a:schemeClr val="accent5"/>
                </a:solidFill>
              </a:rPr>
              <a:pPr algn="l" rtl="0"/>
              <a:t>7</a:t>
            </a:fld>
            <a:r>
              <a:rPr lang="en-GB" sz="1000" b="0" i="0" u="none" baseline="0" smtClean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203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7408" y="404664"/>
            <a:ext cx="10515600" cy="876300"/>
          </a:xfrm>
        </p:spPr>
        <p:txBody>
          <a:bodyPr/>
          <a:lstStyle/>
          <a:p>
            <a:r>
              <a:rPr lang="de-DE" dirty="0" err="1" smtClean="0"/>
              <a:t>Funding</a:t>
            </a:r>
            <a:r>
              <a:rPr lang="de-DE" dirty="0" smtClean="0"/>
              <a:t> </a:t>
            </a:r>
            <a:r>
              <a:rPr lang="de-DE" dirty="0" err="1" smtClean="0"/>
              <a:t>Process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695400" y="1305744"/>
            <a:ext cx="10536767" cy="3947405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/>
              <a:t>In addition </a:t>
            </a:r>
            <a:r>
              <a:rPr lang="en-US" dirty="0"/>
              <a:t>to the requirements of the </a:t>
            </a:r>
            <a:r>
              <a:rPr lang="en-US" dirty="0" smtClean="0"/>
              <a:t>regional funding </a:t>
            </a:r>
            <a:r>
              <a:rPr lang="en-US" dirty="0" err="1" smtClean="0"/>
              <a:t>programmes</a:t>
            </a:r>
            <a:r>
              <a:rPr lang="en-US" dirty="0" smtClean="0"/>
              <a:t> </a:t>
            </a:r>
            <a:r>
              <a:rPr lang="en-US" dirty="0"/>
              <a:t>of the </a:t>
            </a:r>
            <a:r>
              <a:rPr lang="en-US" dirty="0" smtClean="0"/>
              <a:t>applicant’s geography</a:t>
            </a:r>
            <a:r>
              <a:rPr lang="en-US" dirty="0"/>
              <a:t>, all proposals are expected to provide</a:t>
            </a:r>
            <a:r>
              <a:rPr lang="en-US" dirty="0" smtClean="0"/>
              <a:t>:</a:t>
            </a:r>
          </a:p>
          <a:p>
            <a:pPr marL="520700" lvl="1" indent="-342900">
              <a:buFont typeface="Wingdings" panose="05000000000000000000" pitchFamily="2" charset="2"/>
              <a:buChar char="§"/>
            </a:pPr>
            <a:r>
              <a:rPr lang="en-US" dirty="0" smtClean="0"/>
              <a:t>Clarity </a:t>
            </a:r>
            <a:r>
              <a:rPr lang="en-US" dirty="0"/>
              <a:t>and relevance of the content of the transnational cooperation activities (action plan; see Innovation Express 2021 summary application form, to be </a:t>
            </a:r>
            <a:r>
              <a:rPr lang="en-US" dirty="0" smtClean="0"/>
              <a:t>downloaded here</a:t>
            </a:r>
            <a:r>
              <a:rPr lang="en-US" dirty="0"/>
              <a:t>: </a:t>
            </a:r>
            <a:r>
              <a:rPr lang="en-US" dirty="0">
                <a:hlinkClick r:id="rId2"/>
              </a:rPr>
              <a:t>https://innovation-express-2021.b2match.io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>) .</a:t>
            </a:r>
          </a:p>
          <a:p>
            <a:pPr marL="520700" lvl="1" indent="-342900">
              <a:buFont typeface="Wingdings" panose="05000000000000000000" pitchFamily="2" charset="2"/>
              <a:buChar char="§"/>
            </a:pPr>
            <a:r>
              <a:rPr lang="en-US" dirty="0" smtClean="0"/>
              <a:t>Added </a:t>
            </a:r>
            <a:r>
              <a:rPr lang="en-US" dirty="0"/>
              <a:t>value and benefits for the partners </a:t>
            </a:r>
            <a:r>
              <a:rPr lang="en-US" dirty="0" smtClean="0"/>
              <a:t>involved.</a:t>
            </a:r>
          </a:p>
          <a:p>
            <a:pPr marL="520700" lvl="1" indent="-342900">
              <a:buFont typeface="Wingdings" panose="05000000000000000000" pitchFamily="2" charset="2"/>
              <a:buChar char="§"/>
            </a:pPr>
            <a:r>
              <a:rPr lang="en-US" dirty="0" smtClean="0"/>
              <a:t>Identification </a:t>
            </a:r>
            <a:r>
              <a:rPr lang="en-US" dirty="0"/>
              <a:t>of clear outputs/deliverables or expected </a:t>
            </a:r>
            <a:r>
              <a:rPr lang="en-US" dirty="0" smtClean="0"/>
              <a:t>results.</a:t>
            </a:r>
          </a:p>
          <a:p>
            <a:pPr marL="520700" lvl="1" indent="-342900">
              <a:buFont typeface="Wingdings" panose="05000000000000000000" pitchFamily="2" charset="2"/>
              <a:buChar char="§"/>
            </a:pPr>
            <a:r>
              <a:rPr lang="en-US" dirty="0" smtClean="0"/>
              <a:t>Description </a:t>
            </a:r>
            <a:r>
              <a:rPr lang="en-US" dirty="0"/>
              <a:t>of the partnership and motivation for </a:t>
            </a:r>
            <a:r>
              <a:rPr lang="en-US" dirty="0" smtClean="0"/>
              <a:t>continued / more </a:t>
            </a:r>
            <a:r>
              <a:rPr lang="en-US" dirty="0"/>
              <a:t>ambitious activities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–</a:t>
            </a:r>
            <a:r>
              <a:rPr lang="en-US" dirty="0"/>
              <a:t>including how they will build on previous results.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r>
              <a:rPr lang="en-GB" b="0" i="0" u="none" baseline="0" smtClean="0"/>
              <a:t>  </a:t>
            </a:r>
            <a:r>
              <a:rPr lang="en-GB" sz="1000" b="0" i="0" u="none" baseline="0" smtClean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 smtClean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 smtClean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 smtClean="0">
                <a:solidFill>
                  <a:schemeClr val="accent5"/>
                </a:solidFill>
              </a:rPr>
              <a:pPr algn="l" rtl="0"/>
              <a:t>8</a:t>
            </a:fld>
            <a:r>
              <a:rPr lang="en-GB" sz="1000" b="0" i="0" u="none" baseline="0" smtClean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1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2286" y="260648"/>
            <a:ext cx="10515600" cy="876300"/>
          </a:xfrm>
        </p:spPr>
        <p:txBody>
          <a:bodyPr/>
          <a:lstStyle/>
          <a:p>
            <a:r>
              <a:rPr lang="en-IE" dirty="0" smtClean="0"/>
              <a:t>Support Tools</a:t>
            </a:r>
            <a:endParaRPr lang="en-I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839416" y="1136948"/>
            <a:ext cx="10536767" cy="3947405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In order to </a:t>
            </a:r>
            <a:r>
              <a:rPr lang="en-US" dirty="0">
                <a:solidFill>
                  <a:srgbClr val="878787"/>
                </a:solidFill>
              </a:rPr>
              <a:t>facilit</a:t>
            </a:r>
            <a:r>
              <a:rPr lang="en-US" dirty="0"/>
              <a:t>ate the international joint projects, the virtual matchmaking </a:t>
            </a:r>
            <a:r>
              <a:rPr lang="en-US" dirty="0" smtClean="0"/>
              <a:t>events </a:t>
            </a:r>
            <a:r>
              <a:rPr lang="en-US" dirty="0"/>
              <a:t>will be </a:t>
            </a:r>
            <a:r>
              <a:rPr lang="en-US" dirty="0" smtClean="0"/>
              <a:t>organized on 31</a:t>
            </a:r>
            <a:r>
              <a:rPr lang="en-US" baseline="30000" dirty="0" smtClean="0"/>
              <a:t>st</a:t>
            </a:r>
            <a:r>
              <a:rPr lang="en-US" dirty="0" smtClean="0"/>
              <a:t> May </a:t>
            </a:r>
            <a:r>
              <a:rPr lang="en-US" dirty="0" smtClean="0"/>
              <a:t>and 15  </a:t>
            </a:r>
            <a:r>
              <a:rPr lang="en-US" dirty="0" smtClean="0"/>
              <a:t>June 2021</a:t>
            </a:r>
            <a:r>
              <a:rPr lang="en-US" dirty="0"/>
              <a:t>. The participants from eligible regions will be able to conduct 1:1 virtual meetings through b2match platform. The matchmaking will be available until </a:t>
            </a:r>
            <a:r>
              <a:rPr lang="en-US" dirty="0" smtClean="0"/>
              <a:t>16</a:t>
            </a:r>
            <a:r>
              <a:rPr lang="en-US" baseline="30000" dirty="0" smtClean="0"/>
              <a:t>th</a:t>
            </a:r>
            <a:r>
              <a:rPr lang="en-US" dirty="0" smtClean="0"/>
              <a:t> July </a:t>
            </a:r>
            <a:r>
              <a:rPr lang="en-US" dirty="0" smtClean="0"/>
              <a:t>2021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/>
              <a:t>Regional contact partners are happy to support </a:t>
            </a:r>
            <a:r>
              <a:rPr lang="en-US" dirty="0" smtClean="0"/>
              <a:t>the setting-up </a:t>
            </a:r>
            <a:r>
              <a:rPr lang="en-US" dirty="0" smtClean="0"/>
              <a:t>of </a:t>
            </a:r>
            <a:r>
              <a:rPr lang="en-US" dirty="0" smtClean="0"/>
              <a:t>R&amp;D consortia</a:t>
            </a:r>
            <a:endParaRPr lang="en-US" dirty="0" smtClean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/>
              <a:t>The Innovation Express 2021 Secretariat is available in case of questions.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r>
              <a:rPr lang="en-GB" b="0" i="0" u="none" baseline="0" smtClean="0"/>
              <a:t>  </a:t>
            </a:r>
            <a:r>
              <a:rPr lang="en-GB" sz="1000" b="0" i="0" u="none" baseline="0" smtClean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 smtClean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 smtClean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 smtClean="0">
                <a:solidFill>
                  <a:schemeClr val="accent5"/>
                </a:solidFill>
              </a:rPr>
              <a:pPr algn="l" rtl="0"/>
              <a:t>9</a:t>
            </a:fld>
            <a:r>
              <a:rPr lang="en-GB" sz="1000" b="0" i="0" u="none" baseline="0" smtClean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4439816" y="1495817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 smtClean="0">
                <a:solidFill>
                  <a:srgbClr val="878787"/>
                </a:solidFill>
              </a:rPr>
              <a:t>th</a:t>
            </a:r>
            <a:endParaRPr lang="de-DE" sz="1200" dirty="0">
              <a:solidFill>
                <a:srgbClr val="8787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345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DI VDE IT_Masterfolien_16-9">
  <a:themeElements>
    <a:clrScheme name="VDI | VDE c_neu">
      <a:dk1>
        <a:sysClr val="windowText" lastClr="000000"/>
      </a:dk1>
      <a:lt1>
        <a:sysClr val="window" lastClr="FFFFFF"/>
      </a:lt1>
      <a:dk2>
        <a:srgbClr val="5C2483"/>
      </a:dk2>
      <a:lt2>
        <a:srgbClr val="FFFFFF"/>
      </a:lt2>
      <a:accent1>
        <a:srgbClr val="09673D"/>
      </a:accent1>
      <a:accent2>
        <a:srgbClr val="A27E7D"/>
      </a:accent2>
      <a:accent3>
        <a:srgbClr val="004169"/>
      </a:accent3>
      <a:accent4>
        <a:srgbClr val="E49B00"/>
      </a:accent4>
      <a:accent5>
        <a:srgbClr val="878787"/>
      </a:accent5>
      <a:accent6>
        <a:srgbClr val="5C2483"/>
      </a:accent6>
      <a:hlink>
        <a:srgbClr val="5C2482"/>
      </a:hlink>
      <a:folHlink>
        <a:srgbClr val="DCC8C8"/>
      </a:folHlink>
    </a:clrScheme>
    <a:fontScheme name="VDEVDI-IT_c_neu">
      <a:majorFont>
        <a:latin typeface="Arial"/>
        <a:ea typeface="Arabic Typesetting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DIVDE-IT_Masterfolien.pptx" id="{D63A4882-7743-4ED3-BEC5-AC62D779AF54}" vid="{AA6A17D1-AACC-47CA-9942-C466A55C8EFC}"/>
    </a:ext>
  </a:extLst>
</a:theme>
</file>

<file path=ppt/theme/theme2.xml><?xml version="1.0" encoding="utf-8"?>
<a:theme xmlns:a="http://schemas.openxmlformats.org/drawingml/2006/main" name="Blanko und Icons">
  <a:themeElements>
    <a:clrScheme name="VDI | VDE c_neu">
      <a:dk1>
        <a:sysClr val="windowText" lastClr="000000"/>
      </a:dk1>
      <a:lt1>
        <a:sysClr val="window" lastClr="FFFFFF"/>
      </a:lt1>
      <a:dk2>
        <a:srgbClr val="5C2483"/>
      </a:dk2>
      <a:lt2>
        <a:srgbClr val="FFFFFF"/>
      </a:lt2>
      <a:accent1>
        <a:srgbClr val="09673D"/>
      </a:accent1>
      <a:accent2>
        <a:srgbClr val="A27E7D"/>
      </a:accent2>
      <a:accent3>
        <a:srgbClr val="004169"/>
      </a:accent3>
      <a:accent4>
        <a:srgbClr val="E49B00"/>
      </a:accent4>
      <a:accent5>
        <a:srgbClr val="878787"/>
      </a:accent5>
      <a:accent6>
        <a:srgbClr val="5C2483"/>
      </a:accent6>
      <a:hlink>
        <a:srgbClr val="5C2482"/>
      </a:hlink>
      <a:folHlink>
        <a:srgbClr val="DCC8C8"/>
      </a:folHlink>
    </a:clrScheme>
    <a:fontScheme name="VDEVDI-IT_c_neu">
      <a:majorFont>
        <a:latin typeface="Arial"/>
        <a:ea typeface="Arabic Typesetting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DIVDE-IT_Masterfolien.pptx" id="{D63A4882-7743-4ED3-BEC5-AC62D779AF54}" vid="{CFDD8D44-05DC-4687-A7C1-02374429C19C}"/>
    </a:ext>
  </a:extLst>
</a:theme>
</file>

<file path=ppt/theme/theme3.xml><?xml version="1.0" encoding="utf-8"?>
<a:theme xmlns:a="http://schemas.openxmlformats.org/drawingml/2006/main" name="Text | Text-Grafik gemischt">
  <a:themeElements>
    <a:clrScheme name="VDI | VDE c_neu">
      <a:dk1>
        <a:sysClr val="windowText" lastClr="000000"/>
      </a:dk1>
      <a:lt1>
        <a:sysClr val="window" lastClr="FFFFFF"/>
      </a:lt1>
      <a:dk2>
        <a:srgbClr val="5C2483"/>
      </a:dk2>
      <a:lt2>
        <a:srgbClr val="FFFFFF"/>
      </a:lt2>
      <a:accent1>
        <a:srgbClr val="09673D"/>
      </a:accent1>
      <a:accent2>
        <a:srgbClr val="A27E7D"/>
      </a:accent2>
      <a:accent3>
        <a:srgbClr val="004169"/>
      </a:accent3>
      <a:accent4>
        <a:srgbClr val="E49B00"/>
      </a:accent4>
      <a:accent5>
        <a:srgbClr val="878787"/>
      </a:accent5>
      <a:accent6>
        <a:srgbClr val="5C2483"/>
      </a:accent6>
      <a:hlink>
        <a:srgbClr val="5C2482"/>
      </a:hlink>
      <a:folHlink>
        <a:srgbClr val="DCC8C8"/>
      </a:folHlink>
    </a:clrScheme>
    <a:fontScheme name="VDEVDI-IT_c_neu">
      <a:majorFont>
        <a:latin typeface="Arial"/>
        <a:ea typeface="Arabic Typesetting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DIVDE-IT_Masterfolien.pptx" id="{D63A4882-7743-4ED3-BEC5-AC62D779AF54}" vid="{B60FCD6B-57A7-49F1-9D05-31604E61DCF3}"/>
    </a:ext>
  </a:extLst>
</a:theme>
</file>

<file path=ppt/theme/theme4.xml><?xml version="1.0" encoding="utf-8"?>
<a:theme xmlns:a="http://schemas.openxmlformats.org/drawingml/2006/main" name="Grafik">
  <a:themeElements>
    <a:clrScheme name="VDI | VDE c_neu">
      <a:dk1>
        <a:sysClr val="windowText" lastClr="000000"/>
      </a:dk1>
      <a:lt1>
        <a:sysClr val="window" lastClr="FFFFFF"/>
      </a:lt1>
      <a:dk2>
        <a:srgbClr val="5C2483"/>
      </a:dk2>
      <a:lt2>
        <a:srgbClr val="FFFFFF"/>
      </a:lt2>
      <a:accent1>
        <a:srgbClr val="09673D"/>
      </a:accent1>
      <a:accent2>
        <a:srgbClr val="A27E7D"/>
      </a:accent2>
      <a:accent3>
        <a:srgbClr val="004169"/>
      </a:accent3>
      <a:accent4>
        <a:srgbClr val="E49B00"/>
      </a:accent4>
      <a:accent5>
        <a:srgbClr val="878787"/>
      </a:accent5>
      <a:accent6>
        <a:srgbClr val="5C2483"/>
      </a:accent6>
      <a:hlink>
        <a:srgbClr val="5C2482"/>
      </a:hlink>
      <a:folHlink>
        <a:srgbClr val="DCC8C8"/>
      </a:folHlink>
    </a:clrScheme>
    <a:fontScheme name="VDEVDI-IT_c_neu">
      <a:majorFont>
        <a:latin typeface="Arial"/>
        <a:ea typeface="Arabic Typesetting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DIVDE-IT_Masterfolien.pptx" id="{D63A4882-7743-4ED3-BEC5-AC62D779AF54}" vid="{449D122A-094E-4E74-A436-7A4253BD192C}"/>
    </a:ext>
  </a:extLst>
</a:theme>
</file>

<file path=ppt/theme/theme5.xml><?xml version="1.0" encoding="utf-8"?>
<a:theme xmlns:a="http://schemas.openxmlformats.org/drawingml/2006/main" name="Leistungen">
  <a:themeElements>
    <a:clrScheme name="VDI | VDE c_neu">
      <a:dk1>
        <a:sysClr val="windowText" lastClr="000000"/>
      </a:dk1>
      <a:lt1>
        <a:sysClr val="window" lastClr="FFFFFF"/>
      </a:lt1>
      <a:dk2>
        <a:srgbClr val="5C2483"/>
      </a:dk2>
      <a:lt2>
        <a:srgbClr val="FFFFFF"/>
      </a:lt2>
      <a:accent1>
        <a:srgbClr val="09673D"/>
      </a:accent1>
      <a:accent2>
        <a:srgbClr val="A27E7D"/>
      </a:accent2>
      <a:accent3>
        <a:srgbClr val="004169"/>
      </a:accent3>
      <a:accent4>
        <a:srgbClr val="E49B00"/>
      </a:accent4>
      <a:accent5>
        <a:srgbClr val="878787"/>
      </a:accent5>
      <a:accent6>
        <a:srgbClr val="5C2483"/>
      </a:accent6>
      <a:hlink>
        <a:srgbClr val="5C2482"/>
      </a:hlink>
      <a:folHlink>
        <a:srgbClr val="DCC8C8"/>
      </a:folHlink>
    </a:clrScheme>
    <a:fontScheme name="VDEVDI-IT_c_neu">
      <a:majorFont>
        <a:latin typeface="Arial"/>
        <a:ea typeface="Arabic Typesetting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DIVDE-IT_Masterfolien.pptx" id="{D63A4882-7743-4ED3-BEC5-AC62D779AF54}" vid="{873E9CC1-D795-4F5C-9D7B-A72B4B45A22D}"/>
    </a:ext>
  </a:extLst>
</a:theme>
</file>

<file path=ppt/theme/theme6.xml><?xml version="1.0" encoding="utf-8"?>
<a:theme xmlns:a="http://schemas.openxmlformats.org/drawingml/2006/main" name="Office Theme">
  <a:themeElements>
    <a:clrScheme name="VDIVDEIT_c">
      <a:dk1>
        <a:sysClr val="windowText" lastClr="000000"/>
      </a:dk1>
      <a:lt1>
        <a:sysClr val="window" lastClr="FFFFFF"/>
      </a:lt1>
      <a:dk2>
        <a:srgbClr val="5C2483"/>
      </a:dk2>
      <a:lt2>
        <a:srgbClr val="FFFFFF"/>
      </a:lt2>
      <a:accent1>
        <a:srgbClr val="5C2483"/>
      </a:accent1>
      <a:accent2>
        <a:srgbClr val="E49B00"/>
      </a:accent2>
      <a:accent3>
        <a:srgbClr val="09673D"/>
      </a:accent3>
      <a:accent4>
        <a:srgbClr val="878787"/>
      </a:accent4>
      <a:accent5>
        <a:srgbClr val="004169"/>
      </a:accent5>
      <a:accent6>
        <a:srgbClr val="A27E7D"/>
      </a:accent6>
      <a:hlink>
        <a:srgbClr val="5C2482"/>
      </a:hlink>
      <a:folHlink>
        <a:srgbClr val="DCC8C8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">
  <a:themeElements>
    <a:clrScheme name="VDIVDEIT_c">
      <a:dk1>
        <a:sysClr val="windowText" lastClr="000000"/>
      </a:dk1>
      <a:lt1>
        <a:sysClr val="window" lastClr="FFFFFF"/>
      </a:lt1>
      <a:dk2>
        <a:srgbClr val="5C2483"/>
      </a:dk2>
      <a:lt2>
        <a:srgbClr val="FFFFFF"/>
      </a:lt2>
      <a:accent1>
        <a:srgbClr val="5C2483"/>
      </a:accent1>
      <a:accent2>
        <a:srgbClr val="E49B00"/>
      </a:accent2>
      <a:accent3>
        <a:srgbClr val="09673D"/>
      </a:accent3>
      <a:accent4>
        <a:srgbClr val="878787"/>
      </a:accent4>
      <a:accent5>
        <a:srgbClr val="004169"/>
      </a:accent5>
      <a:accent6>
        <a:srgbClr val="A27E7D"/>
      </a:accent6>
      <a:hlink>
        <a:srgbClr val="5C2482"/>
      </a:hlink>
      <a:folHlink>
        <a:srgbClr val="DCC8C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882</Words>
  <Application>Microsoft Office PowerPoint</Application>
  <PresentationFormat>Breitbild</PresentationFormat>
  <Paragraphs>71</Paragraphs>
  <Slides>12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5</vt:i4>
      </vt:variant>
      <vt:variant>
        <vt:lpstr>Folientitel</vt:lpstr>
      </vt:variant>
      <vt:variant>
        <vt:i4>12</vt:i4>
      </vt:variant>
    </vt:vector>
  </HeadingPairs>
  <TitlesOfParts>
    <vt:vector size="21" baseType="lpstr">
      <vt:lpstr>Arabic Typesetting</vt:lpstr>
      <vt:lpstr>Arial</vt:lpstr>
      <vt:lpstr>Calibri</vt:lpstr>
      <vt:lpstr>Wingdings</vt:lpstr>
      <vt:lpstr>VDI VDE IT_Masterfolien_16-9</vt:lpstr>
      <vt:lpstr>Blanko und Icons</vt:lpstr>
      <vt:lpstr>Text | Text-Grafik gemischt</vt:lpstr>
      <vt:lpstr>Grafik</vt:lpstr>
      <vt:lpstr>Leistungen</vt:lpstr>
      <vt:lpstr>Innovation Express Call – Design, Objectives and Conditions  31st May 2021  Gerd Meier zu Köcker </vt:lpstr>
      <vt:lpstr>Objectives</vt:lpstr>
      <vt:lpstr>What remains the same?</vt:lpstr>
      <vt:lpstr>What is New?</vt:lpstr>
      <vt:lpstr>What is New?</vt:lpstr>
      <vt:lpstr>Eligibility Criteria</vt:lpstr>
      <vt:lpstr>What is fundedß</vt:lpstr>
      <vt:lpstr>Funding Process</vt:lpstr>
      <vt:lpstr>Support Tools</vt:lpstr>
      <vt:lpstr>How to Apply</vt:lpstr>
      <vt:lpstr>Decision Making Process</vt:lpstr>
      <vt:lpstr>Any questions?</vt:lpstr>
    </vt:vector>
  </TitlesOfParts>
  <Company>VDIVDE-IT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Schneider, Konstantin</dc:creator>
  <cp:lastModifiedBy>Meier zu Köcker, Gerd</cp:lastModifiedBy>
  <cp:revision>85</cp:revision>
  <cp:lastPrinted>2018-03-22T11:43:43Z</cp:lastPrinted>
  <dcterms:created xsi:type="dcterms:W3CDTF">2020-06-04T13:47:38Z</dcterms:created>
  <dcterms:modified xsi:type="dcterms:W3CDTF">2021-05-31T06:35:02Z</dcterms:modified>
</cp:coreProperties>
</file>