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66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4EA2"/>
    <a:srgbClr val="0356B1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94639" autoAdjust="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MS PGothic" charset="0"/>
              <a:cs typeface="MS PGothic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866" indent="-285718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2872" indent="-228574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020" indent="-228574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168" indent="-228574" eaLnBrk="0" hangingPunct="0"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318" indent="-22857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466" indent="-22857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8614" indent="-22857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5764" indent="-22857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450B20-B29B-984D-8937-3FC7C1B1B70C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798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BE" dirty="0" smtClean="0"/>
              <a:t>Focal Points Forum 2021</a:t>
            </a:r>
            <a:br>
              <a:rPr lang="fr-BE" dirty="0" smtClean="0"/>
            </a:br>
            <a:r>
              <a:rPr lang="fr-BE" sz="3600" dirty="0" smtClean="0"/>
              <a:t>Session Régionale </a:t>
            </a:r>
            <a:br>
              <a:rPr lang="fr-BE" sz="3600" dirty="0" smtClean="0"/>
            </a:br>
            <a:r>
              <a:rPr lang="fr-BE" sz="3600" dirty="0" smtClean="0"/>
              <a:t>Afrique de l’Ouest et Afrique Centrale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smtClean="0"/>
              <a:t>Engagement de la société civile à travers les priorités présentées dans les PIM (Mars 2021)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BE" dirty="0" smtClean="0"/>
              <a:t>18 mai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778B1C2-8704-4C49-86CD-93199A005617}"/>
              </a:ext>
            </a:extLst>
          </p:cNvPr>
          <p:cNvSpPr/>
          <p:nvPr/>
        </p:nvSpPr>
        <p:spPr>
          <a:xfrm>
            <a:off x="2481042" y="2616244"/>
            <a:ext cx="63184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FFC000"/>
                </a:solidFill>
              </a:rPr>
              <a:t>MERCI</a:t>
            </a:r>
            <a:endParaRPr lang="en-US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230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err="1" smtClean="0"/>
              <a:t>Une</a:t>
            </a:r>
            <a:r>
              <a:rPr lang="en-GB" sz="3600" dirty="0" smtClean="0"/>
              <a:t> description de la </a:t>
            </a:r>
            <a:r>
              <a:rPr lang="en-GB" sz="3600" dirty="0" err="1" smtClean="0"/>
              <a:t>société</a:t>
            </a:r>
            <a:r>
              <a:rPr lang="en-GB" sz="3600" dirty="0" smtClean="0"/>
              <a:t> </a:t>
            </a:r>
            <a:r>
              <a:rPr lang="en-GB" sz="3600" dirty="0" err="1" smtClean="0"/>
              <a:t>civile</a:t>
            </a:r>
            <a:r>
              <a:rPr lang="en-GB" sz="3600" dirty="0" smtClean="0"/>
              <a:t> et de son </a:t>
            </a:r>
            <a:r>
              <a:rPr lang="en-GB" sz="3600" dirty="0" err="1" smtClean="0"/>
              <a:t>rôle</a:t>
            </a:r>
            <a:r>
              <a:rPr lang="en-GB" sz="3600" dirty="0" smtClean="0"/>
              <a:t> </a:t>
            </a:r>
            <a:r>
              <a:rPr lang="en-GB" sz="3600" dirty="0" err="1" smtClean="0"/>
              <a:t>actuel</a:t>
            </a:r>
            <a:endParaRPr lang="en-GB" sz="3600" dirty="0" smtClean="0"/>
          </a:p>
          <a:p>
            <a:r>
              <a:rPr lang="fr-BE" sz="3600" dirty="0" smtClean="0"/>
              <a:t>Les OSC sont intégrées dans la préparation et la mise en œuvre des actions prévues pour les domaines prioritaires</a:t>
            </a:r>
            <a:endParaRPr lang="en-GB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Qu’attendait-on de cet engagement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856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3200" dirty="0" smtClean="0"/>
              <a:t> 43% - Bon (</a:t>
            </a:r>
            <a:r>
              <a:rPr lang="fr-BE" sz="1800" dirty="0" smtClean="0"/>
              <a:t>33%</a:t>
            </a:r>
            <a:r>
              <a:rPr lang="fr-BE" sz="3200" dirty="0" smtClean="0"/>
              <a:t>) et très bon (</a:t>
            </a:r>
            <a:r>
              <a:rPr lang="fr-BE" sz="1800" dirty="0" smtClean="0"/>
              <a:t>10%</a:t>
            </a:r>
            <a:r>
              <a:rPr lang="fr-BE" sz="3200" dirty="0" smtClean="0"/>
              <a:t>)</a:t>
            </a:r>
          </a:p>
          <a:p>
            <a:r>
              <a:rPr lang="fr-BE" sz="3200" dirty="0"/>
              <a:t> </a:t>
            </a:r>
            <a:r>
              <a:rPr lang="fr-BE" sz="3200" dirty="0" smtClean="0"/>
              <a:t>14% - satisfaisant / moyen</a:t>
            </a:r>
          </a:p>
          <a:p>
            <a:r>
              <a:rPr lang="fr-BE" sz="3200" dirty="0"/>
              <a:t> </a:t>
            </a:r>
            <a:r>
              <a:rPr lang="fr-BE" sz="3200" dirty="0" smtClean="0"/>
              <a:t>43% - insuffisant</a:t>
            </a:r>
          </a:p>
          <a:p>
            <a:endParaRPr lang="fr-BE" sz="900" dirty="0"/>
          </a:p>
          <a:p>
            <a:pPr marL="0" indent="0">
              <a:buNone/>
            </a:pPr>
            <a:r>
              <a:rPr lang="fr-BE" sz="3200" b="1" dirty="0" smtClean="0"/>
              <a:t>Insatisfaction et inquiétude </a:t>
            </a:r>
            <a:r>
              <a:rPr lang="fr-BE" sz="3200" dirty="0" smtClean="0"/>
              <a:t>quand près d’une délégation sur deux n’a pas impliqué suffisamment la société civile dans son programme pour les 7 prochaines années !</a:t>
            </a:r>
            <a:endParaRPr lang="fr-BE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Notre estimation sur les 23 délégations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549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545" y="1825625"/>
            <a:ext cx="11097353" cy="3881904"/>
          </a:xfrm>
        </p:spPr>
        <p:txBody>
          <a:bodyPr/>
          <a:lstStyle/>
          <a:p>
            <a:r>
              <a:rPr lang="fr-BE" sz="3200" dirty="0" smtClean="0"/>
              <a:t> </a:t>
            </a:r>
            <a:r>
              <a:rPr lang="fr-BE" sz="2800" dirty="0" smtClean="0"/>
              <a:t>OSC acteurs clés, essentiels, primordiaux… oui, mais </a:t>
            </a:r>
            <a:r>
              <a:rPr lang="fr-BE" sz="2800" b="1" dirty="0" smtClean="0"/>
              <a:t>comment ? </a:t>
            </a:r>
            <a:r>
              <a:rPr lang="fr-BE" sz="2800" dirty="0" smtClean="0"/>
              <a:t>L’implication de la société civile n’est </a:t>
            </a:r>
            <a:r>
              <a:rPr lang="fr-BE" sz="2800" b="1" dirty="0" smtClean="0"/>
              <a:t>pas décrite/expliquée</a:t>
            </a:r>
          </a:p>
          <a:p>
            <a:r>
              <a:rPr lang="fr-BE" sz="2800" dirty="0" smtClean="0"/>
              <a:t>La </a:t>
            </a:r>
            <a:r>
              <a:rPr lang="fr-BE" sz="2800" b="1" dirty="0" smtClean="0"/>
              <a:t>transition verte </a:t>
            </a:r>
            <a:r>
              <a:rPr lang="fr-BE" sz="2800" dirty="0" smtClean="0"/>
              <a:t>a largement négligé l’implication de la société civile</a:t>
            </a:r>
          </a:p>
          <a:p>
            <a:r>
              <a:rPr lang="fr-BE" sz="2800" dirty="0" smtClean="0"/>
              <a:t>Même parfois le domaine </a:t>
            </a:r>
            <a:r>
              <a:rPr lang="fr-BE" sz="2800" b="1" dirty="0" smtClean="0"/>
              <a:t>Gouvernance</a:t>
            </a:r>
            <a:r>
              <a:rPr lang="fr-BE" sz="2800" dirty="0" smtClean="0"/>
              <a:t> n’a pas suffisamment intégré les OSC : comment est-ce possible?</a:t>
            </a:r>
          </a:p>
          <a:p>
            <a:r>
              <a:rPr lang="fr-BE" sz="2800" dirty="0" smtClean="0"/>
              <a:t>Pratiquement uniquement </a:t>
            </a:r>
            <a:r>
              <a:rPr lang="fr-BE" sz="2800" b="1" dirty="0" smtClean="0"/>
              <a:t>centré sur la mise en œuvre</a:t>
            </a:r>
            <a:r>
              <a:rPr lang="fr-BE" sz="2800" dirty="0" smtClean="0"/>
              <a:t>, et très peu sur la préparation.</a:t>
            </a:r>
            <a:endParaRPr lang="fr-BE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Les éléments qui ont failli…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40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BE" dirty="0" smtClean="0"/>
              <a:t>Focal Points Forum 2021</a:t>
            </a:r>
            <a:br>
              <a:rPr lang="fr-BE" dirty="0" smtClean="0"/>
            </a:br>
            <a:r>
              <a:rPr lang="fr-BE" sz="3600" dirty="0" smtClean="0"/>
              <a:t>Session Régionale </a:t>
            </a:r>
            <a:br>
              <a:rPr lang="fr-BE" sz="3600" dirty="0" smtClean="0"/>
            </a:br>
            <a:r>
              <a:rPr lang="fr-BE" sz="3600" dirty="0" smtClean="0"/>
              <a:t>Afrique de l’Ouest et Afrique Centrale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smtClean="0"/>
              <a:t>Engagement avec les Autorités Locales à travers les priorités présentées dans les PIM (Mars 2021)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BE" dirty="0" smtClean="0"/>
              <a:t>18 mai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919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7D65633-AC7F-0B4C-B4F3-14784BA5078D}"/>
              </a:ext>
            </a:extLst>
          </p:cNvPr>
          <p:cNvSpPr/>
          <p:nvPr/>
        </p:nvSpPr>
        <p:spPr>
          <a:xfrm>
            <a:off x="1597188" y="118244"/>
            <a:ext cx="77048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24EA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AFRIQUE </a:t>
            </a:r>
            <a:r>
              <a:rPr lang="en-US" sz="2800" b="1" dirty="0">
                <a:solidFill>
                  <a:srgbClr val="024EA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CENTRALE ET DE L’OUEST:</a:t>
            </a:r>
          </a:p>
          <a:p>
            <a:pPr algn="ctr"/>
            <a:endParaRPr lang="en-US" sz="1600" dirty="0">
              <a:solidFill>
                <a:schemeClr val="accent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800" dirty="0" err="1" smtClean="0">
                <a:solidFill>
                  <a:srgbClr val="024EA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Analyse</a:t>
            </a:r>
            <a:r>
              <a:rPr lang="en-US" sz="2800" dirty="0" smtClean="0">
                <a:solidFill>
                  <a:srgbClr val="024EA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dirty="0">
                <a:solidFill>
                  <a:srgbClr val="024EA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 la consultation et de </a:t>
            </a:r>
            <a:r>
              <a:rPr lang="en-US" sz="2800" dirty="0" err="1">
                <a:solidFill>
                  <a:srgbClr val="024EA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l’inclusion</a:t>
            </a:r>
            <a:r>
              <a:rPr lang="en-US" sz="2800" dirty="0">
                <a:solidFill>
                  <a:srgbClr val="024EA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des </a:t>
            </a:r>
            <a:r>
              <a:rPr lang="en-US" sz="2800" dirty="0" err="1">
                <a:solidFill>
                  <a:srgbClr val="024EA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Autorités</a:t>
            </a:r>
            <a:r>
              <a:rPr lang="en-US" sz="2800" dirty="0">
                <a:solidFill>
                  <a:srgbClr val="024EA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Locales (</a:t>
            </a:r>
            <a:r>
              <a:rPr lang="en-US" sz="2800" dirty="0" smtClean="0">
                <a:solidFill>
                  <a:srgbClr val="024EA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AL)</a:t>
            </a:r>
            <a:endParaRPr lang="en-GB" sz="2800" dirty="0">
              <a:solidFill>
                <a:srgbClr val="024EA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8678D0D-09A9-4F62-9810-2DF0730C5658}"/>
              </a:ext>
            </a:extLst>
          </p:cNvPr>
          <p:cNvSpPr txBox="1"/>
          <p:nvPr/>
        </p:nvSpPr>
        <p:spPr>
          <a:xfrm>
            <a:off x="958493" y="1936212"/>
            <a:ext cx="10374791" cy="45897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Le </a:t>
            </a:r>
            <a:r>
              <a:rPr lang="en-IE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présent</a:t>
            </a:r>
            <a:r>
              <a:rPr lang="en-IE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IE" b="1" dirty="0" err="1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aper</a:t>
            </a:r>
            <a:r>
              <a:rPr lang="en-IE" b="1" dirty="0" err="1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çu</a:t>
            </a:r>
            <a:r>
              <a:rPr lang="en-IE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IE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n’est</a:t>
            </a:r>
            <a:r>
              <a:rPr lang="en-IE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pas </a:t>
            </a:r>
            <a:r>
              <a:rPr lang="en-IE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exhaustif</a:t>
            </a:r>
            <a:r>
              <a:rPr lang="en-IE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et </a:t>
            </a:r>
            <a:r>
              <a:rPr lang="en-IE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ne </a:t>
            </a:r>
            <a:r>
              <a:rPr lang="en-IE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tient</a:t>
            </a:r>
            <a:r>
              <a:rPr lang="en-IE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IE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compte</a:t>
            </a:r>
            <a:r>
              <a:rPr lang="en-IE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que des pays </a:t>
            </a:r>
            <a:r>
              <a:rPr lang="en-IE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prioritaires</a:t>
            </a:r>
            <a:r>
              <a:rPr lang="en-IE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IE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choisis</a:t>
            </a:r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par la Commission </a:t>
            </a:r>
            <a:r>
              <a:rPr lang="en-IE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européenne</a:t>
            </a:r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IE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en</a:t>
            </a:r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IE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fonction</a:t>
            </a:r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IE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leurs</a:t>
            </a:r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IE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contextes</a:t>
            </a:r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IE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plutôt</a:t>
            </a:r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IE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favorables</a:t>
            </a:r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aux </a:t>
            </a:r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en-IE" sz="14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NB</a:t>
            </a:r>
            <a:r>
              <a:rPr lang="en-IE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 pays </a:t>
            </a:r>
            <a:r>
              <a:rPr lang="en-IE" sz="1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prioritaires</a:t>
            </a:r>
            <a:r>
              <a:rPr lang="en-IE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IE" sz="1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Autorités</a:t>
            </a:r>
            <a:r>
              <a:rPr lang="en-IE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Locales </a:t>
            </a:r>
            <a:r>
              <a:rPr lang="en-IE" sz="1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en</a:t>
            </a:r>
            <a:r>
              <a:rPr lang="en-IE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IE" sz="1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Afrique</a:t>
            </a:r>
            <a:r>
              <a:rPr lang="en-IE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IE" sz="1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l’ouest</a:t>
            </a:r>
            <a:r>
              <a:rPr lang="en-IE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et </a:t>
            </a:r>
            <a:r>
              <a:rPr lang="en-IE" sz="1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centrale</a:t>
            </a:r>
            <a:r>
              <a:rPr lang="en-IE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fr-BE" sz="1400" dirty="0">
                <a:latin typeface="Verdana" panose="020B0604030504040204" pitchFamily="34" charset="0"/>
                <a:ea typeface="Verdana" panose="020B0604030504040204" pitchFamily="34" charset="0"/>
              </a:rPr>
              <a:t>Bénin, Burkina Faso, </a:t>
            </a: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Cameroun</a:t>
            </a:r>
            <a:r>
              <a:rPr lang="fr-BE" sz="1400" dirty="0">
                <a:latin typeface="Verdana" panose="020B0604030504040204" pitchFamily="34" charset="0"/>
                <a:ea typeface="Verdana" panose="020B0604030504040204" pitchFamily="34" charset="0"/>
              </a:rPr>
              <a:t>, Côte d'Ivoire, Gabon, 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Ghana, </a:t>
            </a:r>
            <a:r>
              <a:rPr lang="fr-BE" sz="1400" dirty="0">
                <a:latin typeface="Verdana" panose="020B0604030504040204" pitchFamily="34" charset="0"/>
                <a:ea typeface="Verdana" panose="020B0604030504040204" pitchFamily="34" charset="0"/>
              </a:rPr>
              <a:t>Guinée,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 Liberia</a:t>
            </a:r>
            <a:r>
              <a:rPr lang="fr-BE" sz="1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Mali, </a:t>
            </a:r>
            <a:r>
              <a:rPr lang="fr-BE" sz="1400" dirty="0">
                <a:latin typeface="Verdana" panose="020B0604030504040204" pitchFamily="34" charset="0"/>
                <a:ea typeface="Verdana" panose="020B0604030504040204" pitchFamily="34" charset="0"/>
              </a:rPr>
              <a:t>Mauritanie, </a:t>
            </a: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Niger</a:t>
            </a:r>
            <a:r>
              <a:rPr lang="fr-BE" sz="1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Nigéria</a:t>
            </a:r>
            <a:r>
              <a:rPr lang="fr-BE" sz="1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s-E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Tchad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, Togo</a:t>
            </a:r>
            <a:r>
              <a:rPr lang="fr-BE" sz="1400" dirty="0">
                <a:latin typeface="Verdana" panose="020B0604030504040204" pitchFamily="34" charset="0"/>
                <a:ea typeface="Verdana" panose="020B0604030504040204" pitchFamily="34" charset="0"/>
              </a:rPr>
              <a:t>, RDC, Sénégal, </a:t>
            </a:r>
            <a:r>
              <a:rPr lang="es-ES" sz="1400" dirty="0">
                <a:latin typeface="Verdana" panose="020B0604030504040204" pitchFamily="34" charset="0"/>
                <a:ea typeface="Verdana" panose="020B0604030504040204" pitchFamily="34" charset="0"/>
              </a:rPr>
              <a:t>Sierre </a:t>
            </a:r>
            <a:r>
              <a:rPr lang="es-ES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Leone</a:t>
            </a:r>
            <a:endParaRPr lang="en-IE" sz="1600" dirty="0" smtClean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Rappel des </a:t>
            </a:r>
            <a:r>
              <a:rPr lang="en-IE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instructions des </a:t>
            </a:r>
            <a:r>
              <a:rPr lang="en-IE" b="1" dirty="0" err="1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Lignes</a:t>
            </a:r>
            <a:r>
              <a:rPr lang="en-IE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IE" b="1" dirty="0" err="1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Directrices</a:t>
            </a:r>
            <a:r>
              <a:rPr lang="en-IE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 la </a:t>
            </a:r>
            <a:r>
              <a:rPr lang="en-IE" dirty="0" err="1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programmation</a:t>
            </a:r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 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- “</a:t>
            </a: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</a:rPr>
              <a:t>The programming exercise will follow an inclusive process encompassing broad and transparent </a:t>
            </a:r>
            <a:r>
              <a:rPr lang="en-US" b="1" i="1" dirty="0">
                <a:latin typeface="Verdana" panose="020B0604030504040204" pitchFamily="34" charset="0"/>
                <a:ea typeface="Verdana" panose="020B0604030504040204" pitchFamily="34" charset="0"/>
              </a:rPr>
              <a:t>consultation </a:t>
            </a: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</a:rPr>
              <a:t>both at country/region and Headquarters levels with </a:t>
            </a:r>
            <a:r>
              <a:rPr lang="en-US" b="1" i="1" dirty="0">
                <a:latin typeface="Verdana" panose="020B0604030504040204" pitchFamily="34" charset="0"/>
                <a:ea typeface="Verdana" panose="020B0604030504040204" pitchFamily="34" charset="0"/>
              </a:rPr>
              <a:t>all relevant </a:t>
            </a:r>
            <a:r>
              <a:rPr lang="en-US" b="1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stakeholders […] including local </a:t>
            </a:r>
            <a:r>
              <a:rPr lang="en-US" b="1" i="1" dirty="0">
                <a:latin typeface="Verdana" panose="020B0604030504040204" pitchFamily="34" charset="0"/>
                <a:ea typeface="Verdana" panose="020B0604030504040204" pitchFamily="34" charset="0"/>
              </a:rPr>
              <a:t>authorities</a:t>
            </a: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</a:rPr>
              <a:t>, traditional authorities when relevant, private </a:t>
            </a:r>
            <a:r>
              <a:rPr lang="en-US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sector...”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en-US" i="1" smtClean="0">
                <a:latin typeface="Verdana" panose="020B0604030504040204" pitchFamily="34" charset="0"/>
                <a:ea typeface="Verdana" panose="020B0604030504040204" pitchFamily="34" charset="0"/>
              </a:rPr>
              <a:t>- “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How the MIP at country level </a:t>
            </a: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will ensure meaningful engagement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of civil society in all priority areas, </a:t>
            </a: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and support to local authorities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.” 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IE" sz="2000" i="1" dirty="0" smtClean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780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7CDD4BF-6F18-374D-B1A6-D519FA9988ED}"/>
              </a:ext>
            </a:extLst>
          </p:cNvPr>
          <p:cNvSpPr/>
          <p:nvPr/>
        </p:nvSpPr>
        <p:spPr>
          <a:xfrm>
            <a:off x="1363519" y="929514"/>
            <a:ext cx="827180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fr-FR" sz="2800" b="1" dirty="0">
                <a:solidFill>
                  <a:srgbClr val="FFC000"/>
                </a:solidFill>
                <a:highlight>
                  <a:srgbClr val="0F5494"/>
                </a:highlight>
                <a:latin typeface="Arial" panose="020B0604020202020204" pitchFamily="34" charset="0"/>
              </a:rPr>
              <a:t>TENDANCES</a:t>
            </a:r>
          </a:p>
          <a:p>
            <a:pPr algn="ctr">
              <a:lnSpc>
                <a:spcPct val="130000"/>
              </a:lnSpc>
            </a:pPr>
            <a:r>
              <a:rPr lang="fr-FR" sz="2800" b="1" dirty="0">
                <a:solidFill>
                  <a:srgbClr val="024EA2"/>
                </a:solidFill>
                <a:latin typeface="Arial" panose="020B0604020202020204" pitchFamily="34" charset="0"/>
              </a:rPr>
              <a:t>Consultation</a:t>
            </a:r>
          </a:p>
          <a:p>
            <a:pPr algn="ctr">
              <a:lnSpc>
                <a:spcPct val="130000"/>
              </a:lnSpc>
            </a:pPr>
            <a:endParaRPr lang="fr-FR" sz="1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28600" indent="-228600" algn="just">
              <a:lnSpc>
                <a:spcPct val="130000"/>
              </a:lnSpc>
              <a:buFontTx/>
              <a:buAutoNum type="arabicPeriod"/>
            </a:pPr>
            <a:r>
              <a:rPr lang="fr-FR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Une courte moitié des DUE 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(11 sur 23), </a:t>
            </a:r>
            <a:r>
              <a:rPr lang="fr-FR" dirty="0" smtClean="0">
                <a:latin typeface="Verdana" panose="020B0604030504040204" pitchFamily="34" charset="0"/>
                <a:ea typeface="Verdana" panose="020B0604030504040204" pitchFamily="34" charset="0"/>
              </a:rPr>
              <a:t>ont 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bien </a:t>
            </a:r>
            <a:r>
              <a:rPr lang="fr-FR" dirty="0" smtClean="0">
                <a:latin typeface="Verdana" panose="020B0604030504040204" pitchFamily="34" charset="0"/>
                <a:ea typeface="Verdana" panose="020B0604030504040204" pitchFamily="34" charset="0"/>
              </a:rPr>
              <a:t>pris 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en </a:t>
            </a:r>
            <a:r>
              <a:rPr lang="fr-FR" dirty="0" smtClean="0">
                <a:latin typeface="Verdana" panose="020B0604030504040204" pitchFamily="34" charset="0"/>
                <a:ea typeface="Verdana" panose="020B0604030504040204" pitchFamily="34" charset="0"/>
              </a:rPr>
              <a:t>compte les AL 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lors du processus de consultation relatif aux </a:t>
            </a:r>
            <a:r>
              <a:rPr lang="fr-FR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PIMs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228600" indent="-228600" algn="just">
              <a:lnSpc>
                <a:spcPct val="130000"/>
              </a:lnSpc>
              <a:buFontTx/>
              <a:buAutoNum type="arabicPeriod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indent="-228600" algn="just">
              <a:lnSpc>
                <a:spcPct val="130000"/>
              </a:lnSpc>
              <a:buAutoNum type="arabicPeriod"/>
            </a:pPr>
            <a:r>
              <a:rPr lang="fr-F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Des </a:t>
            </a:r>
            <a:r>
              <a:rPr lang="fr-FR" b="1" dirty="0">
                <a:latin typeface="Verdana" panose="020B0604030504040204" pitchFamily="34" charset="0"/>
                <a:ea typeface="Verdana" panose="020B0604030504040204" pitchFamily="34" charset="0"/>
              </a:rPr>
              <a:t>réunions de consultation 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ont été organisées avec ces autorités et/ou leur associations représentatives, souvent leur ministère de tutelle, et même parfois les chefferies traditionnelles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marL="228600" indent="-228600" algn="just">
              <a:lnSpc>
                <a:spcPct val="130000"/>
              </a:lnSpc>
              <a:buAutoNum type="arabicPeriod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indent="-228600" algn="just">
              <a:lnSpc>
                <a:spcPct val="130000"/>
              </a:lnSpc>
              <a:buAutoNum type="arabicPeriod"/>
            </a:pP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Dans</a:t>
            </a: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les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</a:rPr>
              <a:t>autres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</a:rPr>
              <a:t>cas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souvent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aucune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mention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n’est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faite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des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</a:rPr>
              <a:t>AL,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alors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que des interventions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sont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prévues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localement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villes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decentralisation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, services de base).</a:t>
            </a:r>
          </a:p>
          <a:p>
            <a:pPr algn="just">
              <a:lnSpc>
                <a:spcPct val="130000"/>
              </a:lnSpc>
            </a:pPr>
            <a:endParaRPr lang="fr-FR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MT"/>
            </a:endParaRPr>
          </a:p>
        </p:txBody>
      </p:sp>
    </p:spTree>
    <p:extLst>
      <p:ext uri="{BB962C8B-B14F-4D97-AF65-F5344CB8AC3E}">
        <p14:creationId xmlns:p14="http://schemas.microsoft.com/office/powerpoint/2010/main" val="2753788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66C2C-5586-AE4D-99A7-A6A60235A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852" y="1430193"/>
            <a:ext cx="8229600" cy="3816424"/>
          </a:xfrm>
        </p:spPr>
        <p:txBody>
          <a:bodyPr/>
          <a:lstStyle/>
          <a:p>
            <a:pPr marL="0" indent="0" algn="ctr">
              <a:buNone/>
            </a:pPr>
            <a:r>
              <a:rPr lang="fr-FR" sz="2800" b="1" dirty="0" smtClean="0">
                <a:solidFill>
                  <a:srgbClr val="024EA2"/>
                </a:solidFill>
                <a:latin typeface="Arial" panose="020B0604020202020204" pitchFamily="34" charset="0"/>
              </a:rPr>
              <a:t>Inclusion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1800" b="1" dirty="0">
                <a:latin typeface="Verdana" pitchFamily="34" charset="0"/>
              </a:rPr>
              <a:t>4</a:t>
            </a:r>
            <a:r>
              <a:rPr lang="en-GB" sz="1800" b="1" dirty="0" smtClean="0">
                <a:latin typeface="Verdana" pitchFamily="34" charset="0"/>
              </a:rPr>
              <a:t>. </a:t>
            </a:r>
            <a:r>
              <a:rPr lang="en-GB" sz="1800" b="1" dirty="0" err="1">
                <a:latin typeface="Verdana" pitchFamily="34" charset="0"/>
              </a:rPr>
              <a:t>En</a:t>
            </a:r>
            <a:r>
              <a:rPr lang="en-GB" sz="1800" b="1" dirty="0">
                <a:latin typeface="Verdana" pitchFamily="34" charset="0"/>
              </a:rPr>
              <a:t> </a:t>
            </a:r>
            <a:r>
              <a:rPr lang="en-GB" sz="1800" b="1" dirty="0" err="1">
                <a:latin typeface="Verdana" pitchFamily="34" charset="0"/>
              </a:rPr>
              <a:t>termes</a:t>
            </a:r>
            <a:r>
              <a:rPr lang="en-GB" sz="1800" b="1" dirty="0">
                <a:latin typeface="Verdana" pitchFamily="34" charset="0"/>
              </a:rPr>
              <a:t> </a:t>
            </a:r>
            <a:r>
              <a:rPr lang="en-GB" sz="1800" b="1" dirty="0" err="1">
                <a:latin typeface="Verdana" pitchFamily="34" charset="0"/>
              </a:rPr>
              <a:t>d’inclusion</a:t>
            </a:r>
            <a:r>
              <a:rPr lang="en-GB" sz="1800" b="1" dirty="0">
                <a:latin typeface="Verdana" pitchFamily="34" charset="0"/>
              </a:rPr>
              <a:t> des </a:t>
            </a:r>
            <a:r>
              <a:rPr lang="en-GB" sz="1800" b="1" dirty="0" smtClean="0">
                <a:latin typeface="Verdana" pitchFamily="34" charset="0"/>
              </a:rPr>
              <a:t>AL </a:t>
            </a:r>
            <a:r>
              <a:rPr lang="en-GB" sz="1800" b="1" dirty="0">
                <a:latin typeface="Verdana" pitchFamily="34" charset="0"/>
              </a:rPr>
              <a:t>dans les </a:t>
            </a:r>
            <a:r>
              <a:rPr lang="en-GB" sz="1800" b="1" dirty="0" smtClean="0">
                <a:latin typeface="Verdana" pitchFamily="34" charset="0"/>
              </a:rPr>
              <a:t>PIM, </a:t>
            </a:r>
            <a:r>
              <a:rPr lang="en-GB" sz="1800" dirty="0">
                <a:latin typeface="Verdana" pitchFamily="34" charset="0"/>
              </a:rPr>
              <a:t>la </a:t>
            </a:r>
            <a:r>
              <a:rPr lang="en-GB" sz="1800" dirty="0" err="1">
                <a:latin typeface="Verdana" pitchFamily="34" charset="0"/>
              </a:rPr>
              <a:t>plupart</a:t>
            </a:r>
            <a:r>
              <a:rPr lang="en-GB" sz="1800" dirty="0">
                <a:latin typeface="Verdana" pitchFamily="34" charset="0"/>
              </a:rPr>
              <a:t> des pays de </a:t>
            </a:r>
            <a:r>
              <a:rPr lang="en-GB" sz="1800" dirty="0" err="1">
                <a:latin typeface="Verdana" pitchFamily="34" charset="0"/>
              </a:rPr>
              <a:t>cette</a:t>
            </a:r>
            <a:r>
              <a:rPr lang="en-GB" sz="1800" dirty="0">
                <a:latin typeface="Verdana" pitchFamily="34" charset="0"/>
              </a:rPr>
              <a:t> zone </a:t>
            </a:r>
            <a:r>
              <a:rPr lang="en-GB" sz="1800" dirty="0" err="1">
                <a:latin typeface="Verdana" pitchFamily="34" charset="0"/>
              </a:rPr>
              <a:t>ont</a:t>
            </a:r>
            <a:r>
              <a:rPr lang="en-GB" sz="1800" dirty="0">
                <a:latin typeface="Verdana" pitchFamily="34" charset="0"/>
              </a:rPr>
              <a:t> </a:t>
            </a:r>
            <a:r>
              <a:rPr lang="en-GB" sz="1800" dirty="0" err="1">
                <a:latin typeface="Verdana" pitchFamily="34" charset="0"/>
              </a:rPr>
              <a:t>prévu</a:t>
            </a:r>
            <a:r>
              <a:rPr lang="en-GB" sz="1800" dirty="0">
                <a:latin typeface="Verdana" pitchFamily="34" charset="0"/>
              </a:rPr>
              <a:t> des interventions au </a:t>
            </a:r>
            <a:r>
              <a:rPr lang="en-GB" sz="1800" dirty="0" err="1">
                <a:latin typeface="Verdana" pitchFamily="34" charset="0"/>
              </a:rPr>
              <a:t>niveau</a:t>
            </a:r>
            <a:r>
              <a:rPr lang="en-GB" sz="1800" dirty="0">
                <a:latin typeface="Verdana" pitchFamily="34" charset="0"/>
              </a:rPr>
              <a:t> local, </a:t>
            </a:r>
            <a:r>
              <a:rPr lang="en-GB" sz="1800" dirty="0" err="1">
                <a:latin typeface="Verdana" pitchFamily="34" charset="0"/>
              </a:rPr>
              <a:t>soit</a:t>
            </a:r>
            <a:r>
              <a:rPr lang="en-GB" sz="1800" dirty="0">
                <a:latin typeface="Verdana" pitchFamily="34" charset="0"/>
              </a:rPr>
              <a:t> dans le </a:t>
            </a:r>
            <a:r>
              <a:rPr lang="en-GB" sz="1800" dirty="0" err="1">
                <a:latin typeface="Verdana" pitchFamily="34" charset="0"/>
              </a:rPr>
              <a:t>domaine</a:t>
            </a:r>
            <a:r>
              <a:rPr lang="en-GB" sz="1800" dirty="0">
                <a:latin typeface="Verdana" pitchFamily="34" charset="0"/>
              </a:rPr>
              <a:t> de la </a:t>
            </a:r>
            <a:r>
              <a:rPr lang="en-GB" sz="1800" dirty="0" err="1" smtClean="0">
                <a:latin typeface="Verdana" pitchFamily="34" charset="0"/>
              </a:rPr>
              <a:t>décentralisation</a:t>
            </a:r>
            <a:r>
              <a:rPr lang="en-GB" sz="1800" dirty="0">
                <a:latin typeface="Verdana" pitchFamily="34" charset="0"/>
              </a:rPr>
              <a:t>, </a:t>
            </a:r>
            <a:r>
              <a:rPr lang="en-GB" sz="1800" dirty="0" err="1">
                <a:latin typeface="Verdana" pitchFamily="34" charset="0"/>
              </a:rPr>
              <a:t>soit</a:t>
            </a:r>
            <a:r>
              <a:rPr lang="en-GB" sz="1800" dirty="0">
                <a:latin typeface="Verdana" pitchFamily="34" charset="0"/>
              </a:rPr>
              <a:t> </a:t>
            </a:r>
            <a:r>
              <a:rPr lang="en-GB" sz="1800" dirty="0" err="1">
                <a:latin typeface="Verdana" pitchFamily="34" charset="0"/>
              </a:rPr>
              <a:t>en</a:t>
            </a:r>
            <a:r>
              <a:rPr lang="en-GB" sz="1800" dirty="0">
                <a:latin typeface="Verdana" pitchFamily="34" charset="0"/>
              </a:rPr>
              <a:t> </a:t>
            </a:r>
            <a:r>
              <a:rPr lang="en-GB" sz="1800" dirty="0" err="1">
                <a:latin typeface="Verdana" pitchFamily="34" charset="0"/>
              </a:rPr>
              <a:t>faveur</a:t>
            </a:r>
            <a:r>
              <a:rPr lang="en-GB" sz="1800" dirty="0">
                <a:latin typeface="Verdana" pitchFamily="34" charset="0"/>
              </a:rPr>
              <a:t> des </a:t>
            </a:r>
            <a:r>
              <a:rPr lang="en-GB" sz="1800" dirty="0" err="1">
                <a:latin typeface="Verdana" pitchFamily="34" charset="0"/>
              </a:rPr>
              <a:t>villes</a:t>
            </a:r>
            <a:r>
              <a:rPr lang="en-GB" sz="1800" dirty="0">
                <a:latin typeface="Verdana" pitchFamily="34" charset="0"/>
              </a:rPr>
              <a:t> et d’un </a:t>
            </a:r>
            <a:r>
              <a:rPr lang="en-GB" sz="1800" dirty="0" err="1">
                <a:latin typeface="Verdana" pitchFamily="34" charset="0"/>
              </a:rPr>
              <a:t>meilleur</a:t>
            </a:r>
            <a:r>
              <a:rPr lang="en-GB" sz="1800" dirty="0">
                <a:latin typeface="Verdana" pitchFamily="34" charset="0"/>
              </a:rPr>
              <a:t> </a:t>
            </a:r>
            <a:r>
              <a:rPr lang="en-GB" sz="1800" dirty="0" err="1">
                <a:latin typeface="Verdana" pitchFamily="34" charset="0"/>
              </a:rPr>
              <a:t>accès</a:t>
            </a:r>
            <a:r>
              <a:rPr lang="en-GB" sz="1800" dirty="0">
                <a:latin typeface="Verdana" pitchFamily="34" charset="0"/>
              </a:rPr>
              <a:t> aux services de base </a:t>
            </a:r>
            <a:r>
              <a:rPr lang="en-GB" sz="1800" dirty="0" err="1">
                <a:latin typeface="Verdana" pitchFamily="34" charset="0"/>
              </a:rPr>
              <a:t>ou</a:t>
            </a:r>
            <a:r>
              <a:rPr lang="en-GB" sz="1800" dirty="0">
                <a:latin typeface="Verdana" pitchFamily="34" charset="0"/>
              </a:rPr>
              <a:t> encore du </a:t>
            </a:r>
            <a:r>
              <a:rPr lang="en-GB" sz="1800" dirty="0" err="1">
                <a:latin typeface="Verdana" pitchFamily="34" charset="0"/>
              </a:rPr>
              <a:t>developpement</a:t>
            </a:r>
            <a:r>
              <a:rPr lang="en-GB" sz="1800" dirty="0">
                <a:latin typeface="Verdana" pitchFamily="34" charset="0"/>
              </a:rPr>
              <a:t> territorial.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1800" b="1" dirty="0">
                <a:latin typeface="Verdana" pitchFamily="34" charset="0"/>
              </a:rPr>
              <a:t>5</a:t>
            </a:r>
            <a:r>
              <a:rPr lang="en-GB" sz="1800" b="1" dirty="0" smtClean="0">
                <a:latin typeface="Verdana" pitchFamily="34" charset="0"/>
              </a:rPr>
              <a:t>. </a:t>
            </a:r>
            <a:r>
              <a:rPr lang="en-GB" sz="1800" b="1" dirty="0" err="1">
                <a:latin typeface="Verdana" pitchFamily="34" charset="0"/>
              </a:rPr>
              <a:t>Néanmoins</a:t>
            </a:r>
            <a:r>
              <a:rPr lang="en-GB" sz="1800" b="1" dirty="0">
                <a:latin typeface="Verdana" pitchFamily="34" charset="0"/>
              </a:rPr>
              <a:t>, le </a:t>
            </a:r>
            <a:r>
              <a:rPr lang="en-GB" sz="1800" b="1" dirty="0" err="1">
                <a:latin typeface="Verdana" pitchFamily="34" charset="0"/>
              </a:rPr>
              <a:t>niveau</a:t>
            </a:r>
            <a:r>
              <a:rPr lang="en-GB" sz="1800" b="1" dirty="0">
                <a:latin typeface="Verdana" pitchFamily="34" charset="0"/>
              </a:rPr>
              <a:t> exact </a:t>
            </a:r>
            <a:r>
              <a:rPr lang="en-GB" sz="1800" b="1" dirty="0" err="1">
                <a:latin typeface="Verdana" pitchFamily="34" charset="0"/>
              </a:rPr>
              <a:t>d’implication</a:t>
            </a:r>
            <a:r>
              <a:rPr lang="en-GB" sz="1800" b="1" dirty="0">
                <a:latin typeface="Verdana" pitchFamily="34" charset="0"/>
              </a:rPr>
              <a:t> des </a:t>
            </a:r>
            <a:r>
              <a:rPr lang="en-GB" sz="1800" b="1" dirty="0" smtClean="0">
                <a:latin typeface="Verdana" pitchFamily="34" charset="0"/>
              </a:rPr>
              <a:t>AL </a:t>
            </a:r>
            <a:r>
              <a:rPr lang="en-GB" sz="1800" dirty="0">
                <a:latin typeface="Verdana" pitchFamily="34" charset="0"/>
              </a:rPr>
              <a:t>dans les </a:t>
            </a:r>
            <a:r>
              <a:rPr lang="en-GB" sz="1800" dirty="0" err="1">
                <a:latin typeface="Verdana" pitchFamily="34" charset="0"/>
              </a:rPr>
              <a:t>domaines</a:t>
            </a:r>
            <a:r>
              <a:rPr lang="en-GB" sz="1800" dirty="0">
                <a:latin typeface="Verdana" pitchFamily="34" charset="0"/>
              </a:rPr>
              <a:t> </a:t>
            </a:r>
            <a:r>
              <a:rPr lang="en-GB" sz="1800" dirty="0" err="1">
                <a:latin typeface="Verdana" pitchFamily="34" charset="0"/>
              </a:rPr>
              <a:t>d’intervention</a:t>
            </a:r>
            <a:r>
              <a:rPr lang="en-GB" sz="1800" dirty="0">
                <a:latin typeface="Verdana" pitchFamily="34" charset="0"/>
              </a:rPr>
              <a:t> </a:t>
            </a:r>
            <a:r>
              <a:rPr lang="en-GB" sz="1800" dirty="0" err="1">
                <a:latin typeface="Verdana" pitchFamily="34" charset="0"/>
              </a:rPr>
              <a:t>prioritaires</a:t>
            </a:r>
            <a:r>
              <a:rPr lang="en-GB" sz="1800" dirty="0">
                <a:latin typeface="Verdana" pitchFamily="34" charset="0"/>
              </a:rPr>
              <a:t> </a:t>
            </a:r>
            <a:r>
              <a:rPr lang="en-GB" sz="1800" dirty="0" err="1">
                <a:latin typeface="Verdana" pitchFamily="34" charset="0"/>
              </a:rPr>
              <a:t>gagnerait</a:t>
            </a:r>
            <a:r>
              <a:rPr lang="en-GB" sz="1800" dirty="0">
                <a:latin typeface="Verdana" pitchFamily="34" charset="0"/>
              </a:rPr>
              <a:t> à </a:t>
            </a:r>
            <a:r>
              <a:rPr lang="en-GB" sz="1800" dirty="0" err="1">
                <a:latin typeface="Verdana" pitchFamily="34" charset="0"/>
              </a:rPr>
              <a:t>être</a:t>
            </a:r>
            <a:r>
              <a:rPr lang="en-GB" sz="1800" dirty="0">
                <a:latin typeface="Verdana" pitchFamily="34" charset="0"/>
              </a:rPr>
              <a:t> </a:t>
            </a:r>
            <a:r>
              <a:rPr lang="en-GB" sz="1800" dirty="0" err="1">
                <a:latin typeface="Verdana" pitchFamily="34" charset="0"/>
              </a:rPr>
              <a:t>précisé</a:t>
            </a:r>
            <a:r>
              <a:rPr lang="en-GB" sz="1800" dirty="0">
                <a:latin typeface="Verdana" pitchFamily="34" charset="0"/>
              </a:rPr>
              <a:t> </a:t>
            </a:r>
            <a:r>
              <a:rPr lang="en-GB" sz="1800" dirty="0" err="1">
                <a:latin typeface="Verdana" pitchFamily="34" charset="0"/>
              </a:rPr>
              <a:t>lors</a:t>
            </a:r>
            <a:r>
              <a:rPr lang="en-GB" sz="1800" dirty="0">
                <a:latin typeface="Verdana" pitchFamily="34" charset="0"/>
              </a:rPr>
              <a:t> de la phase de mise </a:t>
            </a:r>
            <a:r>
              <a:rPr lang="en-GB" sz="1800" dirty="0" err="1">
                <a:latin typeface="Verdana" pitchFamily="34" charset="0"/>
              </a:rPr>
              <a:t>en</a:t>
            </a:r>
            <a:r>
              <a:rPr lang="en-GB" sz="1800" dirty="0">
                <a:latin typeface="Verdana" pitchFamily="34" charset="0"/>
              </a:rPr>
              <a:t> oeuvre. </a:t>
            </a:r>
          </a:p>
          <a:p>
            <a:pPr>
              <a:lnSpc>
                <a:spcPct val="150000"/>
              </a:lnSpc>
            </a:pPr>
            <a:endParaRPr lang="en-GB" sz="800" dirty="0">
              <a:latin typeface="Verdana" pitchFamily="34" charset="0"/>
            </a:endParaRPr>
          </a:p>
          <a:p>
            <a:endParaRPr lang="en-US" sz="1600" dirty="0">
              <a:latin typeface="Verdana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626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D7001-46B3-DE44-B8EF-7B7B6ED91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215" y="262596"/>
            <a:ext cx="8686800" cy="5810658"/>
          </a:xfrm>
        </p:spPr>
        <p:txBody>
          <a:bodyPr/>
          <a:lstStyle/>
          <a:p>
            <a:pPr marL="0" indent="0" algn="ctr">
              <a:buNone/>
            </a:pPr>
            <a:r>
              <a:rPr lang="fr-FR" sz="2800" b="1" dirty="0" smtClean="0">
                <a:solidFill>
                  <a:srgbClr val="FFC000"/>
                </a:solidFill>
                <a:highlight>
                  <a:srgbClr val="0F5494"/>
                </a:highlight>
                <a:latin typeface="Arial" panose="020B0604020202020204" pitchFamily="34" charset="0"/>
              </a:rPr>
              <a:t>BONNES PRATIQUES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02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 / Inclusion</a:t>
            </a:r>
            <a:endParaRPr lang="en-US" sz="1600" b="1" dirty="0"/>
          </a:p>
          <a:p>
            <a:pPr marL="0" indent="0" algn="just">
              <a:buNone/>
            </a:pP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&gt;&gt; Burkina Faso:</a:t>
            </a: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</a:rPr>
              <a:t> approche territoriale bien marquée et rôle clé alloué aux </a:t>
            </a:r>
            <a:r>
              <a:rPr lang="fr-FR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AL; </a:t>
            </a: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</a:rPr>
              <a:t>ceci afin de </a:t>
            </a:r>
            <a:r>
              <a:rPr lang="en-BE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favoriser</a:t>
            </a:r>
            <a:r>
              <a:rPr lang="en-BE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BE" sz="1800" dirty="0">
                <a:latin typeface="Verdana" panose="020B0604030504040204" pitchFamily="34" charset="0"/>
                <a:ea typeface="Verdana" panose="020B0604030504040204" pitchFamily="34" charset="0"/>
              </a:rPr>
              <a:t>la</a:t>
            </a:r>
            <a:r>
              <a:rPr lang="en-BE" sz="1800" dirty="0">
                <a:latin typeface="Verdana" panose="020B0604030504040204" pitchFamily="34" charset="0"/>
                <a:ea typeface="Verdana" panose="020B0604030504040204" pitchFamily="34" charset="0"/>
              </a:rPr>
              <a:t> reconnaissance par l’État de la contribution spécifique que le développement local/territorial peut apporter à l’atteinte des objectifs nationaux de développement</a:t>
            </a:r>
            <a:r>
              <a:rPr lang="en-US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&gt;&gt; Chad: </a:t>
            </a: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trois séries de consultation incluant chacune les </a:t>
            </a:r>
            <a:r>
              <a:rPr lang="fr-FR" sz="18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 </a:t>
            </a: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et </a:t>
            </a:r>
            <a:r>
              <a:rPr lang="fr-BE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appui au processus de </a:t>
            </a:r>
            <a:r>
              <a:rPr lang="en-BE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décentralisation</a:t>
            </a:r>
            <a:r>
              <a:rPr lang="en-BE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BE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afin</a:t>
            </a:r>
            <a:r>
              <a:rPr lang="en-BE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BE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promouvoir</a:t>
            </a:r>
            <a:r>
              <a:rPr lang="en-BE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fr-BE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un</a:t>
            </a:r>
            <a:r>
              <a:rPr lang="en-BE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BE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développement</a:t>
            </a:r>
            <a:r>
              <a:rPr lang="en-BE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territorial e</a:t>
            </a:r>
            <a:r>
              <a:rPr lang="fr-BE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 local </a:t>
            </a:r>
            <a:r>
              <a:rPr lang="en-BE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endogène</a:t>
            </a:r>
            <a:r>
              <a:rPr lang="en-BE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et durable</a:t>
            </a:r>
            <a:r>
              <a:rPr lang="fr-FR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</a:t>
            </a:r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n-GB" sz="1800" b="1" dirty="0">
                <a:latin typeface="Verdana" panose="020B0604030504040204" pitchFamily="34" charset="0"/>
                <a:ea typeface="Verdana" panose="020B0604030504040204" pitchFamily="34" charset="0"/>
              </a:rPr>
              <a:t>&gt;&gt; Congo: 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consultation bien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axée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 sur les </a:t>
            </a:r>
            <a:r>
              <a:rPr lang="en-GB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AL 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et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appuis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prévus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en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vue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 de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soutenir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 le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développement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 et la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gouvernance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 locale. </a:t>
            </a:r>
          </a:p>
          <a:p>
            <a:pPr marL="0" indent="0" algn="just">
              <a:buNone/>
            </a:pPr>
            <a:r>
              <a:rPr lang="en-GB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&gt;&gt; </a:t>
            </a:r>
            <a:r>
              <a:rPr lang="en-GB" sz="1800" b="1" dirty="0">
                <a:latin typeface="Verdana" panose="020B0604030504040204" pitchFamily="34" charset="0"/>
                <a:ea typeface="Verdana" panose="020B0604030504040204" pitchFamily="34" charset="0"/>
              </a:rPr>
              <a:t>Togo: 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consultation inclusive et Initiative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Equipe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 Europe sur la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Décentralisation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 avec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une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 forte </a:t>
            </a:r>
            <a:r>
              <a:rPr lang="en-GB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adhésion</a:t>
            </a:r>
            <a:r>
              <a:rPr lang="en-GB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des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Etat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membres</a:t>
            </a:r>
            <a:r>
              <a:rPr lang="en-GB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et </a:t>
            </a:r>
            <a:r>
              <a:rPr lang="en-GB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AL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concernées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en-US" sz="1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939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146</TotalTime>
  <Words>695</Words>
  <Application>Microsoft Office PowerPoint</Application>
  <PresentationFormat>Widescreen</PresentationFormat>
  <Paragraphs>48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MS PGothic</vt:lpstr>
      <vt:lpstr>Arial</vt:lpstr>
      <vt:lpstr>ArialMT</vt:lpstr>
      <vt:lpstr>Calibri</vt:lpstr>
      <vt:lpstr>Times New Roman</vt:lpstr>
      <vt:lpstr>Verdana</vt:lpstr>
      <vt:lpstr>Wingdings</vt:lpstr>
      <vt:lpstr>Office Theme</vt:lpstr>
      <vt:lpstr>Focal Points Forum 2021 Session Régionale  Afrique de l’Ouest et Afrique Centrale</vt:lpstr>
      <vt:lpstr>Qu’attendait-on de cet engagement ?</vt:lpstr>
      <vt:lpstr>Notre estimation sur les 23 délégations</vt:lpstr>
      <vt:lpstr>Les éléments qui ont failli…</vt:lpstr>
      <vt:lpstr>Focal Points Forum 2021 Session Régionale  Afrique de l’Ouest et Afrique Centrale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Focal Points Forum 2021</dc:title>
  <dc:creator>LEIMGRUBER Louis (DEVCO)</dc:creator>
  <cp:lastModifiedBy>N'DIAYE-SYDNEI Aissatou (DEVCO)</cp:lastModifiedBy>
  <cp:revision>14</cp:revision>
  <dcterms:created xsi:type="dcterms:W3CDTF">2021-05-10T07:44:04Z</dcterms:created>
  <dcterms:modified xsi:type="dcterms:W3CDTF">2021-05-11T16:10:53Z</dcterms:modified>
</cp:coreProperties>
</file>