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9" r:id="rId7"/>
    <p:sldId id="264" r:id="rId8"/>
    <p:sldId id="260" r:id="rId9"/>
    <p:sldId id="258" r:id="rId10"/>
  </p:sldIdLst>
  <p:sldSz cx="12192000" cy="6858000"/>
  <p:notesSz cx="6858000" cy="9144000"/>
  <p:embeddedFontLst>
    <p:embeddedFont>
      <p:font typeface="Avenir" panose="02000503020000020003" pitchFamily="2" charset="0"/>
      <p:regular r:id="rId13"/>
      <p:italic r:id="rId14"/>
    </p:embeddedFont>
    <p:embeddedFont>
      <p:font typeface="Avenir Black" panose="02000503020000020003" pitchFamily="2" charset="0"/>
      <p:bold r:id="rId15"/>
      <p:italic r:id="rId16"/>
      <p:boldItalic r:id="rId17"/>
    </p:embeddedFont>
    <p:embeddedFont>
      <p:font typeface="Avenir Book" panose="02000503020000020003" pitchFamily="2" charset="0"/>
      <p:regular r:id="rId18"/>
      <p: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C7E"/>
    <a:srgbClr val="007A5F"/>
    <a:srgbClr val="C0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E55733-5C6D-F406-BB3C-09B7B2D076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0D55E-5A17-CFBC-B7F3-55F6297C25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AFD1D-7AD8-F14E-A8E2-6005D8532FCE}" type="datetimeFigureOut">
              <a:rPr lang="en-EE" smtClean="0"/>
              <a:t>2/16/26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4CAB5-0993-AEBC-98F6-2E92E0C67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3A45C-D25A-57D1-3DE9-CDC95E0F64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E9A3-33B3-5A49-A057-DA313AFA0CF1}" type="slidenum">
              <a:rPr lang="en-EE" smtClean="0"/>
              <a:t>‹Nº›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265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4844-E80E-5B4E-BEC0-6E2E7F78832A}" type="datetimeFigureOut">
              <a:rPr lang="en-EE" smtClean="0"/>
              <a:t>2/16/26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5F68-6492-1143-ADF3-41BDBD652A54}" type="slidenum">
              <a:rPr lang="en-EE" smtClean="0"/>
              <a:t>‹Nº›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7614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CE1E-71EE-059D-987A-2B6362D73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640" y="2405538"/>
            <a:ext cx="8225790" cy="1841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70000"/>
              </a:lnSpc>
              <a:defRPr sz="7200" b="1" i="0" baseline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Title slide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7531-56C1-FCAF-DA7D-B3C90556F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9640" y="4425669"/>
            <a:ext cx="8225790" cy="524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1AB6-38F2-E190-AEA8-7F41A24A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5360" y="5921057"/>
            <a:ext cx="2743200" cy="365125"/>
          </a:xfrm>
        </p:spPr>
        <p:txBody>
          <a:bodyPr/>
          <a:lstStyle>
            <a:lvl1pPr>
              <a:defRPr sz="1400" b="0" i="0">
                <a:solidFill>
                  <a:srgbClr val="007A5F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Date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4974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D90F3-3B9C-25F7-38DE-133064B6F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17429" y="827926"/>
            <a:ext cx="2026023" cy="5309724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8FFC7-F4A1-B41E-E8F1-A7E6D178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4" y="827926"/>
            <a:ext cx="7004798" cy="53097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298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CAED-2D91-285C-57CD-5280961C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4872" y="1628439"/>
            <a:ext cx="8393206" cy="215545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EE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61950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7A01-F764-ECCE-BA40-880E04BB7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39518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1" i="0">
                <a:solidFill>
                  <a:srgbClr val="007A5F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E542-A6D2-4D84-3EDF-E8313DD2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4" y="2491740"/>
            <a:ext cx="7772400" cy="36459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0" i="0">
                <a:latin typeface="Avenir Book" panose="02000503020000020003" pitchFamily="2" charset="0"/>
              </a:defRPr>
            </a:lvl1pPr>
            <a:lvl2pPr marL="6858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3pPr>
            <a:lvl4pPr marL="16002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4pPr>
            <a:lvl5pPr marL="2057400" indent="-228600">
              <a:buFontTx/>
              <a:buBlip>
                <a:blip r:embed="rId3"/>
              </a:buBlip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3199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1B35-69E8-E9A3-D337-40961532E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3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EC54-B968-1312-A205-370FE9625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563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A285-0F22-CA4C-ECC8-2928AE7B8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3431" y="2388870"/>
            <a:ext cx="4452546" cy="37487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1285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27D9-1516-A711-BB2E-2240F621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827926"/>
            <a:ext cx="9166412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0FF5-EE11-39E4-0AD1-770A61B6C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564" y="2308860"/>
            <a:ext cx="4428116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7ECDF-4207-F933-6CD2-20EC977E0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9564" y="3123247"/>
            <a:ext cx="4428116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58E62-643D-580F-A712-268038D36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7860" y="2308860"/>
            <a:ext cx="4428117" cy="659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DD545-A706-81CB-F4D5-BCE444DB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7860" y="3123247"/>
            <a:ext cx="4428117" cy="3014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3268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75E1-AB73-188A-FD68-B41B3A8D4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7626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BD1F-1B06-EE35-F6E6-8928AB14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72461" cy="146976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B4F07-3096-AC02-A59F-82D4B171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27926"/>
            <a:ext cx="4982789" cy="5309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4EEBF-41E8-DD1A-8D78-C5F53C952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392680"/>
            <a:ext cx="3772461" cy="3744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0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F088-4624-6EB2-C601-F3F2A34E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376928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1E670B-D894-C20A-E7DD-7ED449C50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98278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1C17-7B54-D382-7F1A-54F3CC170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9564" y="2526030"/>
            <a:ext cx="3769285" cy="3611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705-D5E1-6B6A-D63A-D69B7AB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827926"/>
            <a:ext cx="9166413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1A21A-81F6-1842-D10A-C6E112BD2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9565" y="2288426"/>
            <a:ext cx="7790778" cy="38492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937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FE797-3C63-8526-2AEB-911784EE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9" y="821530"/>
            <a:ext cx="9139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E42E9-5BCE-CDFB-35AF-EBB5954F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5" y="2491740"/>
            <a:ext cx="7771167" cy="363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534F-A869-9A5E-4A37-63943567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4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19.05.22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391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5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6000" b="1" i="0" kern="1200">
          <a:solidFill>
            <a:srgbClr val="007A5F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6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9F69AB-8FBC-33CC-34A8-495D3053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67" y="2443316"/>
            <a:ext cx="8225790" cy="1700165"/>
          </a:xfrm>
        </p:spPr>
        <p:txBody>
          <a:bodyPr>
            <a:noAutofit/>
          </a:bodyPr>
          <a:lstStyle/>
          <a:p>
            <a:r>
              <a:rPr lang="en-GB" sz="3200" dirty="0"/>
              <a:t>Collaborative online Brokerage event: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“Artificial intelligence in Horizon Europe calls: an interdisciplinary challenge”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4E462-3BC9-9C5B-3ABF-13AA5FD53968}"/>
              </a:ext>
            </a:extLst>
          </p:cNvPr>
          <p:cNvSpPr txBox="1"/>
          <p:nvPr/>
        </p:nvSpPr>
        <p:spPr>
          <a:xfrm>
            <a:off x="855407" y="4414684"/>
            <a:ext cx="755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A5F"/>
                </a:solidFill>
                <a:latin typeface="Avenir Black" panose="02000503020000020003" pitchFamily="2" charset="0"/>
                <a:ea typeface="+mj-ea"/>
                <a:cs typeface="+mj-cs"/>
              </a:rPr>
              <a:t>Flash Presentation </a:t>
            </a:r>
            <a:endParaRPr lang="en-GB" sz="3200" b="1" dirty="0">
              <a:solidFill>
                <a:srgbClr val="007A5F"/>
              </a:solidFill>
              <a:latin typeface="Avenir Black" panose="02000503020000020003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5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85BD-7BF0-B181-0B92-06BE89FE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381611"/>
            <a:ext cx="9139518" cy="1325563"/>
          </a:xfrm>
        </p:spPr>
        <p:txBody>
          <a:bodyPr/>
          <a:lstStyle/>
          <a:p>
            <a:r>
              <a:rPr lang="de-DE" dirty="0" err="1">
                <a:latin typeface="Avenir Black"/>
              </a:rPr>
              <a:t>Our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project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idea</a:t>
            </a:r>
            <a:endParaRPr lang="en-EE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98DFD-8CF9-7F7A-1370-BD4E1F5E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3" y="1707174"/>
            <a:ext cx="9374523" cy="4388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Black" panose="02000503020000020003" pitchFamily="2" charset="0"/>
              </a:rPr>
              <a:t>Created by Humans – CBH </a:t>
            </a:r>
            <a:br>
              <a:rPr lang="en-US" sz="1600" dirty="0">
                <a:latin typeface="Avenir Book"/>
              </a:rPr>
            </a:br>
            <a:r>
              <a:rPr lang="en-US" sz="1600" dirty="0">
                <a:latin typeface="Avenir Book"/>
              </a:rPr>
              <a:t>CBH addresses the lack of transparency and traceability in art creation in the era of generative AI.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latin typeface="Avenir Book"/>
              </a:rPr>
              <a:t>Summary of Key Objectives: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venir Book"/>
              </a:rPr>
              <a:t>Certify the human authenticity of artistic works through a European quality label, indicating the degree of AI involvement.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venir Book"/>
              </a:rPr>
              <a:t>Embed a persistent digital watermark (token) in each creation to document its provenance and prevent unauthorized AI‑training uses.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venir Book"/>
              </a:rPr>
              <a:t>Strengthen the legal framework regulating the use of human‑made works in generative AI systems.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venir Book"/>
              </a:rPr>
              <a:t>Provide AI‑assisted legal and contractual support tools for artists and creators.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venir Book"/>
              </a:rPr>
              <a:t>Promote the adoption and European‑wide standardization of the “Created by Humans” label across creators, platforms, institutions, and companies.</a:t>
            </a:r>
          </a:p>
        </p:txBody>
      </p:sp>
      <p:pic>
        <p:nvPicPr>
          <p:cNvPr id="4" name="Marcador de posición de imagen 3" descr="Imagen que contiene luz, señal&#10;&#10;Descripción generada automáticamente">
            <a:extLst>
              <a:ext uri="{FF2B5EF4-FFF2-40B4-BE49-F238E27FC236}">
                <a16:creationId xmlns:a16="http://schemas.microsoft.com/office/drawing/2014/main" id="{DD39BBA5-2873-1EB5-EEEF-55FB41EA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5524"/>
          <a:stretch>
            <a:fillRect/>
          </a:stretch>
        </p:blipFill>
        <p:spPr>
          <a:xfrm>
            <a:off x="9017257" y="251731"/>
            <a:ext cx="2891104" cy="8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4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2FA0D-FAC2-8489-8BA8-5EEB0B1E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501354"/>
            <a:ext cx="9139518" cy="1325563"/>
          </a:xfrm>
        </p:spPr>
        <p:txBody>
          <a:bodyPr/>
          <a:lstStyle/>
          <a:p>
            <a:r>
              <a:rPr lang="de-DE" dirty="0">
                <a:latin typeface="Avenir Black"/>
              </a:rPr>
              <a:t>Topics </a:t>
            </a:r>
            <a:r>
              <a:rPr lang="de-DE" dirty="0" err="1">
                <a:latin typeface="Avenir Black"/>
              </a:rPr>
              <a:t>of</a:t>
            </a:r>
            <a:r>
              <a:rPr lang="de-DE" dirty="0">
                <a:latin typeface="Avenir Black"/>
              </a:rPr>
              <a:t> </a:t>
            </a:r>
            <a:r>
              <a:rPr lang="de-DE" dirty="0" err="1">
                <a:latin typeface="Avenir Black"/>
              </a:rPr>
              <a:t>interest</a:t>
            </a:r>
            <a:endParaRPr lang="de-DE" dirty="0">
              <a:latin typeface="Avenir Black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C1DF2-0676-5943-FB15-B458F34C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05" y="1727390"/>
            <a:ext cx="10005893" cy="8361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="1" dirty="0">
                <a:latin typeface="Avenir Black" panose="02000503020000020003" pitchFamily="2" charset="0"/>
              </a:rPr>
              <a:t>Created By Humans</a:t>
            </a:r>
            <a:r>
              <a:rPr lang="en-US" sz="2200" dirty="0"/>
              <a:t>: HORIZON-CL2-2026-01-HERITAGE-04: Towards a fair and transparent market for cultural and creative content in the era of generative AI </a:t>
            </a:r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C72EE83-38D0-F22F-C2D7-D60547E651EA}"/>
              </a:ext>
            </a:extLst>
          </p:cNvPr>
          <p:cNvSpPr txBox="1">
            <a:spLocks/>
          </p:cNvSpPr>
          <p:nvPr/>
        </p:nvSpPr>
        <p:spPr>
          <a:xfrm>
            <a:off x="1234817" y="2678456"/>
            <a:ext cx="8692953" cy="28732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Avenir Book"/>
              </a:rPr>
              <a:t>Existing partnerships: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venir Book"/>
              </a:rPr>
              <a:t>ECSA (European Composers and Songwriters Alliance)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Avenir Book"/>
              </a:rPr>
              <a:t>Musimagen</a:t>
            </a:r>
            <a:r>
              <a:rPr lang="en-US" dirty="0">
                <a:latin typeface="Avenir Book"/>
              </a:rPr>
              <a:t> (Music for media Composers Association)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/>
              </a:rPr>
              <a:t>Future partners’ profiles: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venir Book"/>
              </a:rPr>
              <a:t>Universities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venir Book"/>
              </a:rPr>
              <a:t>Technological audio / IA research institutions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venir Book"/>
              </a:rPr>
              <a:t>Clusters / Normalization institutions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Avenir Book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de-DE" dirty="0"/>
          </a:p>
        </p:txBody>
      </p:sp>
      <p:pic>
        <p:nvPicPr>
          <p:cNvPr id="4" name="Marcador de posición de imagen 3" descr="Imagen que contiene luz, señal&#10;&#10;Descripción generada automáticamente">
            <a:extLst>
              <a:ext uri="{FF2B5EF4-FFF2-40B4-BE49-F238E27FC236}">
                <a16:creationId xmlns:a16="http://schemas.microsoft.com/office/drawing/2014/main" id="{F4978A79-23F4-EAAC-7490-78A88BACF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5524"/>
          <a:stretch>
            <a:fillRect/>
          </a:stretch>
        </p:blipFill>
        <p:spPr>
          <a:xfrm>
            <a:off x="9017257" y="251731"/>
            <a:ext cx="2891104" cy="8361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399F2E-455D-B979-ADD5-E802CCAB6E60}"/>
              </a:ext>
            </a:extLst>
          </p:cNvPr>
          <p:cNvSpPr txBox="1"/>
          <p:nvPr/>
        </p:nvSpPr>
        <p:spPr>
          <a:xfrm>
            <a:off x="997505" y="5790102"/>
            <a:ext cx="6096000" cy="444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Avenir Book" panose="02000503020000020003" pitchFamily="2" charset="0"/>
              </a:rPr>
              <a:t>Interest on different Cluster 2 – Heritage topics 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BA13-E3A6-9A66-741E-6BA29077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721E4-EE6F-3051-48B6-B5B76EC2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4" y="711716"/>
            <a:ext cx="10951842" cy="1325563"/>
          </a:xfrm>
        </p:spPr>
        <p:txBody>
          <a:bodyPr/>
          <a:lstStyle/>
          <a:p>
            <a:r>
              <a:rPr lang="de-DE" sz="4800" dirty="0" err="1">
                <a:latin typeface="Avenir Black"/>
              </a:rPr>
              <a:t>Role</a:t>
            </a:r>
            <a:r>
              <a:rPr lang="de-DE" sz="4800" dirty="0">
                <a:latin typeface="Avenir Black"/>
              </a:rPr>
              <a:t> in </a:t>
            </a:r>
            <a:r>
              <a:rPr lang="de-DE" sz="4800" dirty="0" err="1">
                <a:latin typeface="Avenir Black"/>
              </a:rPr>
              <a:t>the</a:t>
            </a:r>
            <a:r>
              <a:rPr lang="de-DE" sz="4800" dirty="0">
                <a:latin typeface="Avenir Black"/>
              </a:rPr>
              <a:t> SSH-</a:t>
            </a:r>
            <a:r>
              <a:rPr lang="de-DE" sz="4800" dirty="0" err="1">
                <a:latin typeface="Avenir Black"/>
              </a:rPr>
              <a:t>Collaboration</a:t>
            </a:r>
            <a:endParaRPr lang="de-DE" sz="4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1BE086-4718-EE77-5DD9-0CD26060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77" y="1672976"/>
            <a:ext cx="10212859" cy="43468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err="1">
                <a:latin typeface="Avenir Book"/>
              </a:rPr>
              <a:t>Tékne</a:t>
            </a:r>
            <a:r>
              <a:rPr lang="en-US" sz="1800" dirty="0">
                <a:latin typeface="Avenir Book"/>
              </a:rPr>
              <a:t>: 23 international researchers, coming from diverse fields of knowledge and artistic disciplines: Music, literature, visual arts, architecture, performing arts, film, videogames, education, and communication.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venir Book"/>
              </a:rPr>
              <a:t>Experience as IP and research members in different European Projects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venir Book"/>
              </a:rPr>
              <a:t>Value proposal: contribute with knowledge, expertise and artistic creation to a wide range of projects across the different topics of Cluster 2, including technology, wellbeing, education, and more.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venir Book"/>
              </a:rPr>
              <a:t>SSH Competencies: Cultural Studies, Ethics, Research through Arts, Education, Communication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venir Book"/>
              </a:rPr>
              <a:t>Tools we can provide: Quantitative / qualitative analyses, participatory methods, media resources and facilities (music, sound, image and video production), live performance.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Avenir Book"/>
              </a:rPr>
              <a:t>The perspective from the arts as part of the human being and its impact in different areas of  Social Sciences and Humanities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Marcador de posición de imagen 3" descr="Imagen que contiene luz, señal&#10;&#10;Descripción generada automáticamente">
            <a:extLst>
              <a:ext uri="{FF2B5EF4-FFF2-40B4-BE49-F238E27FC236}">
                <a16:creationId xmlns:a16="http://schemas.microsoft.com/office/drawing/2014/main" id="{0E4FA82D-0D54-CF4F-6E55-A9674AC36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5524"/>
          <a:stretch>
            <a:fillRect/>
          </a:stretch>
        </p:blipFill>
        <p:spPr>
          <a:xfrm>
            <a:off x="9017257" y="251731"/>
            <a:ext cx="2891104" cy="8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784B-4277-F2AB-B9C9-D2A96552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Contact </a:t>
            </a:r>
            <a:r>
              <a:rPr lang="de-DE" err="1"/>
              <a:t>us</a:t>
            </a:r>
            <a:r>
              <a:rPr lang="de-DE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8E4F63-1470-892A-4F0B-B1B13569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Francisco Cuadrado</a:t>
            </a:r>
          </a:p>
          <a:p>
            <a:pPr lvl="1"/>
            <a:r>
              <a:rPr lang="en-GB" dirty="0"/>
              <a:t>E-mail: </a:t>
            </a:r>
            <a:r>
              <a:rPr lang="en-GB" dirty="0" err="1"/>
              <a:t>fjcuadrado@uloyola.es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Tlf</a:t>
            </a:r>
            <a:r>
              <a:rPr lang="en-GB" dirty="0"/>
              <a:t>: 955.641.600 (</a:t>
            </a:r>
            <a:r>
              <a:rPr lang="en-GB" dirty="0" err="1"/>
              <a:t>ext</a:t>
            </a:r>
            <a:r>
              <a:rPr lang="en-GB" dirty="0"/>
              <a:t> 2447)</a:t>
            </a:r>
            <a:endParaRPr lang="en-US" dirty="0"/>
          </a:p>
          <a:p>
            <a:pPr lvl="1"/>
            <a:r>
              <a:rPr lang="en-US" dirty="0"/>
              <a:t>Universidad Loyola Andalucía (Spain)</a:t>
            </a:r>
          </a:p>
          <a:p>
            <a:pPr lvl="1"/>
            <a:r>
              <a:rPr lang="en-US" dirty="0"/>
              <a:t>Spain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Marcador de posición de imagen 3" descr="Imagen que contiene luz, señal&#10;&#10;Descripción generada automáticamente">
            <a:extLst>
              <a:ext uri="{FF2B5EF4-FFF2-40B4-BE49-F238E27FC236}">
                <a16:creationId xmlns:a16="http://schemas.microsoft.com/office/drawing/2014/main" id="{36C2B59E-A70A-0D5E-DC1C-FDC73D97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5524"/>
          <a:stretch>
            <a:fillRect/>
          </a:stretch>
        </p:blipFill>
        <p:spPr>
          <a:xfrm>
            <a:off x="9017257" y="251731"/>
            <a:ext cx="2891104" cy="8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F5D0-BDB0-A3F5-1F2B-BC4A82A8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/>
              <a:t>Thank you</a:t>
            </a:r>
            <a:br>
              <a:rPr lang="en-EE"/>
            </a:br>
            <a:r>
              <a:rPr lang="en-EE"/>
              <a:t>for listening!</a:t>
            </a:r>
          </a:p>
        </p:txBody>
      </p:sp>
    </p:spTree>
    <p:extLst>
      <p:ext uri="{BB962C8B-B14F-4D97-AF65-F5344CB8AC3E}">
        <p14:creationId xmlns:p14="http://schemas.microsoft.com/office/powerpoint/2010/main" val="258165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-4-Society_presentation-template" id="{AD7E4BBB-45D5-C147-B996-F1895D2311F1}" vid="{DC951138-64D0-E345-9E49-544DAC4EB3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000DC996B66B42BA7C2B1333B8D66F" ma:contentTypeVersion="15" ma:contentTypeDescription="Creare un nuovo documento." ma:contentTypeScope="" ma:versionID="b9d12433b0eb75eefe37cebbd87ad6d4">
  <xsd:schema xmlns:xsd="http://www.w3.org/2001/XMLSchema" xmlns:xs="http://www.w3.org/2001/XMLSchema" xmlns:p="http://schemas.microsoft.com/office/2006/metadata/properties" xmlns:ns2="eda8e203-56ed-4712-abbf-bde54c456d06" xmlns:ns3="59d6032d-5697-4c96-aeae-861fd25a50e1" targetNamespace="http://schemas.microsoft.com/office/2006/metadata/properties" ma:root="true" ma:fieldsID="554fa234b64b58e4b144f41d64e6b01b" ns2:_="" ns3:_="">
    <xsd:import namespace="eda8e203-56ed-4712-abbf-bde54c456d06"/>
    <xsd:import namespace="59d6032d-5697-4c96-aeae-861fd25a5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8e203-56ed-4712-abbf-bde54c456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6032d-5697-4c96-aeae-861fd25a50e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01f9005-5534-4d8e-938c-cb74c2cfc287}" ma:internalName="TaxCatchAll" ma:showField="CatchAllData" ma:web="59d6032d-5697-4c96-aeae-861fd25a5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d6032d-5697-4c96-aeae-861fd25a50e1" xsi:nil="true"/>
    <lcf76f155ced4ddcb4097134ff3c332f xmlns="eda8e203-56ed-4712-abbf-bde54c456d0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6F804-4495-4E93-A76A-739BC97CBACC}">
  <ds:schemaRefs>
    <ds:schemaRef ds:uri="59d6032d-5697-4c96-aeae-861fd25a50e1"/>
    <ds:schemaRef ds:uri="eda8e203-56ed-4712-abbf-bde54c456d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C695D55-8E27-4912-9190-CF0F1098D09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59d6032d-5697-4c96-aeae-861fd25a50e1"/>
    <ds:schemaRef ds:uri="eda8e203-56ed-4712-abbf-bde54c456d0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F20C2A-2ED5-438E-90E1-BC7BCF594B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Net-4-Society_presentation-template</Template>
  <TotalTime>47</TotalTime>
  <Words>407</Words>
  <Application>Microsoft Macintosh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Avenir Black</vt:lpstr>
      <vt:lpstr>Cambria</vt:lpstr>
      <vt:lpstr>Arial</vt:lpstr>
      <vt:lpstr>Calibri</vt:lpstr>
      <vt:lpstr>Avenir Book</vt:lpstr>
      <vt:lpstr>Avenir</vt:lpstr>
      <vt:lpstr>Office</vt:lpstr>
      <vt:lpstr>Collaborative online Brokerage event:   “Artificial intelligence in Horizon Europe calls: an interdisciplinary challenge”</vt:lpstr>
      <vt:lpstr>Our project idea</vt:lpstr>
      <vt:lpstr>Topics of interest</vt:lpstr>
      <vt:lpstr>Role in the SSH-Collaboration</vt:lpstr>
      <vt:lpstr>Contact us!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Brokerage Event Flash presentation</dc:title>
  <dc:creator>Dominik Klinkenberg</dc:creator>
  <cp:lastModifiedBy>Francisco José Cuadrado Méndez</cp:lastModifiedBy>
  <cp:revision>45</cp:revision>
  <dcterms:created xsi:type="dcterms:W3CDTF">2022-11-29T06:06:40Z</dcterms:created>
  <dcterms:modified xsi:type="dcterms:W3CDTF">2026-02-16T08:12:06Z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0x01010095000DC996B66B42BA7C2B1333B8D66F</vt:lpwstr>
  </property>
  <property fmtid="{D5CDD505-2E9C-101B-9397-08002B2CF9AE}" pid="3" name="MediaServiceImageTags">
    <vt:lpwstr/>
  </property>
</Properties>
</file>