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59" r:id="rId7"/>
    <p:sldId id="264" r:id="rId8"/>
    <p:sldId id="260" r:id="rId9"/>
    <p:sldId id="261" r:id="rId10"/>
    <p:sldId id="262" r:id="rId11"/>
    <p:sldId id="263" r:id="rId12"/>
    <p:sldId id="265" r:id="rId13"/>
    <p:sldId id="258" r:id="rId14"/>
  </p:sldIdLst>
  <p:sldSz cx="12192000" cy="6858000"/>
  <p:notesSz cx="6858000" cy="9144000"/>
  <p:embeddedFontLst>
    <p:embeddedFont>
      <p:font typeface="Avenir" panose="02000503020000020003" pitchFamily="2" charset="0"/>
      <p:regular r:id="rId17"/>
      <p:italic r:id="rId18"/>
    </p:embeddedFont>
    <p:embeddedFont>
      <p:font typeface="Avenir Black" panose="02000503020000020003" pitchFamily="2" charset="0"/>
      <p:bold r:id="rId19"/>
      <p:italic r:id="rId20"/>
      <p:boldItalic r:id="rId21"/>
    </p:embeddedFont>
    <p:embeddedFont>
      <p:font typeface="Avenir Book" panose="02000503020000020003" pitchFamily="2" charset="0"/>
      <p:regular r:id="rId22"/>
      <p:italic r:id="rId23"/>
    </p:embeddedFont>
    <p:embeddedFont>
      <p:font typeface="Cambria" panose="02040503050406030204" pitchFamily="18" charset="0"/>
      <p:regular r:id="rId24"/>
      <p:bold r:id="rId25"/>
      <p:italic r:id="rId26"/>
      <p:boldItalic r:id="rId27"/>
    </p:embeddedFont>
  </p:embeddedFontLst>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C7E"/>
    <a:srgbClr val="007A5F"/>
    <a:srgbClr val="C0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29"/>
  </p:normalViewPr>
  <p:slideViewPr>
    <p:cSldViewPr snapToGrid="0">
      <p:cViewPr varScale="1">
        <p:scale>
          <a:sx n="103" d="100"/>
          <a:sy n="103" d="100"/>
        </p:scale>
        <p:origin x="592"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55733-5C6D-F406-BB3C-09B7B2D07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a:extLst>
              <a:ext uri="{FF2B5EF4-FFF2-40B4-BE49-F238E27FC236}">
                <a16:creationId xmlns:a16="http://schemas.microsoft.com/office/drawing/2014/main" id="{23C0D55E-5A17-CFBC-B7F3-55F6297C25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AFD1D-7AD8-F14E-A8E2-6005D8532FCE}" type="datetimeFigureOut">
              <a:rPr lang="en-EE" smtClean="0"/>
              <a:t>2/23/26</a:t>
            </a:fld>
            <a:endParaRPr lang="en-EE"/>
          </a:p>
        </p:txBody>
      </p:sp>
      <p:sp>
        <p:nvSpPr>
          <p:cNvPr id="4" name="Footer Placeholder 3">
            <a:extLst>
              <a:ext uri="{FF2B5EF4-FFF2-40B4-BE49-F238E27FC236}">
                <a16:creationId xmlns:a16="http://schemas.microsoft.com/office/drawing/2014/main" id="{EBA4CAB5-0993-AEBC-98F6-2E92E0C675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5" name="Slide Number Placeholder 4">
            <a:extLst>
              <a:ext uri="{FF2B5EF4-FFF2-40B4-BE49-F238E27FC236}">
                <a16:creationId xmlns:a16="http://schemas.microsoft.com/office/drawing/2014/main" id="{97E3A45C-D25A-57D1-3DE9-CDC95E0F64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2EE9A3-33B3-5A49-A057-DA313AFA0CF1}" type="slidenum">
              <a:rPr lang="en-EE" smtClean="0"/>
              <a:t>‹#›</a:t>
            </a:fld>
            <a:endParaRPr lang="en-EE"/>
          </a:p>
        </p:txBody>
      </p:sp>
    </p:spTree>
    <p:extLst>
      <p:ext uri="{BB962C8B-B14F-4D97-AF65-F5344CB8AC3E}">
        <p14:creationId xmlns:p14="http://schemas.microsoft.com/office/powerpoint/2010/main" val="526593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84844-E80E-5B4E-BEC0-6E2E7F78832A}" type="datetimeFigureOut">
              <a:rPr lang="en-EE" smtClean="0"/>
              <a:t>2/23/26</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75F68-6492-1143-ADF3-41BDBD652A54}" type="slidenum">
              <a:rPr lang="en-EE" smtClean="0"/>
              <a:t>‹#›</a:t>
            </a:fld>
            <a:endParaRPr lang="en-EE"/>
          </a:p>
        </p:txBody>
      </p:sp>
    </p:spTree>
    <p:extLst>
      <p:ext uri="{BB962C8B-B14F-4D97-AF65-F5344CB8AC3E}">
        <p14:creationId xmlns:p14="http://schemas.microsoft.com/office/powerpoint/2010/main" val="76145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CE1E-71EE-059D-987A-2B6362D73899}"/>
              </a:ext>
            </a:extLst>
          </p:cNvPr>
          <p:cNvSpPr>
            <a:spLocks noGrp="1"/>
          </p:cNvSpPr>
          <p:nvPr>
            <p:ph type="ctrTitle" hasCustomPrompt="1"/>
          </p:nvPr>
        </p:nvSpPr>
        <p:spPr>
          <a:xfrm>
            <a:off x="929640" y="2405538"/>
            <a:ext cx="8225790" cy="1841183"/>
          </a:xfrm>
          <a:prstGeom prst="rect">
            <a:avLst/>
          </a:prstGeom>
        </p:spPr>
        <p:txBody>
          <a:bodyPr anchor="b">
            <a:normAutofit/>
          </a:bodyPr>
          <a:lstStyle>
            <a:lvl1pPr algn="l">
              <a:lnSpc>
                <a:spcPct val="70000"/>
              </a:lnSpc>
              <a:defRPr sz="7200" b="1" i="0" baseline="0">
                <a:solidFill>
                  <a:srgbClr val="007A5F"/>
                </a:solidFill>
                <a:latin typeface="Avenir Black" panose="02000503020000020003" pitchFamily="2" charset="0"/>
              </a:defRPr>
            </a:lvl1pPr>
          </a:lstStyle>
          <a:p>
            <a:r>
              <a:rPr lang="en-GB"/>
              <a:t>Title slide</a:t>
            </a:r>
            <a:endParaRPr lang="en-EE"/>
          </a:p>
        </p:txBody>
      </p:sp>
      <p:sp>
        <p:nvSpPr>
          <p:cNvPr id="3" name="Subtitle 2">
            <a:extLst>
              <a:ext uri="{FF2B5EF4-FFF2-40B4-BE49-F238E27FC236}">
                <a16:creationId xmlns:a16="http://schemas.microsoft.com/office/drawing/2014/main" id="{F99A7531-56C1-FCAF-DA7D-B3C90556F48B}"/>
              </a:ext>
            </a:extLst>
          </p:cNvPr>
          <p:cNvSpPr>
            <a:spLocks noGrp="1"/>
          </p:cNvSpPr>
          <p:nvPr>
            <p:ph type="subTitle" idx="1" hasCustomPrompt="1"/>
          </p:nvPr>
        </p:nvSpPr>
        <p:spPr>
          <a:xfrm>
            <a:off x="929640" y="4425669"/>
            <a:ext cx="8225790" cy="524192"/>
          </a:xfrm>
          <a:prstGeom prst="rect">
            <a:avLst/>
          </a:prstGeom>
        </p:spPr>
        <p:txBody>
          <a:bodyPr>
            <a:normAutofit/>
          </a:bodyPr>
          <a:lstStyle>
            <a:lvl1pPr marL="0" indent="0" algn="l">
              <a:buNone/>
              <a:defRPr sz="2800" baseline="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EE"/>
          </a:p>
        </p:txBody>
      </p:sp>
      <p:sp>
        <p:nvSpPr>
          <p:cNvPr id="4" name="Date Placeholder 3">
            <a:extLst>
              <a:ext uri="{FF2B5EF4-FFF2-40B4-BE49-F238E27FC236}">
                <a16:creationId xmlns:a16="http://schemas.microsoft.com/office/drawing/2014/main" id="{08861AB6-38F2-E190-AEA8-7F41A24AEF74}"/>
              </a:ext>
            </a:extLst>
          </p:cNvPr>
          <p:cNvSpPr>
            <a:spLocks noGrp="1"/>
          </p:cNvSpPr>
          <p:nvPr>
            <p:ph type="dt" sz="half" idx="10"/>
          </p:nvPr>
        </p:nvSpPr>
        <p:spPr>
          <a:xfrm>
            <a:off x="975360" y="5921057"/>
            <a:ext cx="2743200" cy="365125"/>
          </a:xfrm>
        </p:spPr>
        <p:txBody>
          <a:bodyPr/>
          <a:lstStyle>
            <a:lvl1pPr>
              <a:defRPr sz="1400" b="0" i="0">
                <a:solidFill>
                  <a:srgbClr val="007A5F"/>
                </a:solidFill>
                <a:latin typeface="Avenir Book" panose="02000503020000020003" pitchFamily="2" charset="0"/>
              </a:defRPr>
            </a:lvl1pPr>
          </a:lstStyle>
          <a:p>
            <a:r>
              <a:rPr lang="en-US"/>
              <a:t>Date</a:t>
            </a:r>
            <a:endParaRPr lang="en-EE"/>
          </a:p>
        </p:txBody>
      </p:sp>
    </p:spTree>
    <p:extLst>
      <p:ext uri="{BB962C8B-B14F-4D97-AF65-F5344CB8AC3E}">
        <p14:creationId xmlns:p14="http://schemas.microsoft.com/office/powerpoint/2010/main" val="364974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D90F3-3B9C-25F7-38DE-133064B6FC78}"/>
              </a:ext>
            </a:extLst>
          </p:cNvPr>
          <p:cNvSpPr>
            <a:spLocks noGrp="1"/>
          </p:cNvSpPr>
          <p:nvPr>
            <p:ph type="title" orient="vert"/>
          </p:nvPr>
        </p:nvSpPr>
        <p:spPr>
          <a:xfrm>
            <a:off x="8117429" y="827926"/>
            <a:ext cx="2026023" cy="5309724"/>
          </a:xfrm>
          <a:prstGeom prst="rect">
            <a:avLst/>
          </a:prstGeom>
        </p:spPr>
        <p:txBody>
          <a:bodyPr vert="eaVert"/>
          <a:lstStyle/>
          <a:p>
            <a:r>
              <a:rPr lang="de-DE"/>
              <a:t>Mastertitelformat bearbeiten</a:t>
            </a:r>
            <a:endParaRPr lang="en-EE"/>
          </a:p>
        </p:txBody>
      </p:sp>
      <p:sp>
        <p:nvSpPr>
          <p:cNvPr id="3" name="Vertical Text Placeholder 2">
            <a:extLst>
              <a:ext uri="{FF2B5EF4-FFF2-40B4-BE49-F238E27FC236}">
                <a16:creationId xmlns:a16="http://schemas.microsoft.com/office/drawing/2014/main" id="{A2F8FFC7-F4A1-B41E-E8F1-A7E6D17890E2}"/>
              </a:ext>
            </a:extLst>
          </p:cNvPr>
          <p:cNvSpPr>
            <a:spLocks noGrp="1"/>
          </p:cNvSpPr>
          <p:nvPr>
            <p:ph type="body" orient="vert" idx="1"/>
          </p:nvPr>
        </p:nvSpPr>
        <p:spPr>
          <a:xfrm>
            <a:off x="999564" y="827926"/>
            <a:ext cx="7004798" cy="530972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Tree>
    <p:extLst>
      <p:ext uri="{BB962C8B-B14F-4D97-AF65-F5344CB8AC3E}">
        <p14:creationId xmlns:p14="http://schemas.microsoft.com/office/powerpoint/2010/main" val="112980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CAED-2D91-285C-57CD-5280961C6CC4}"/>
              </a:ext>
            </a:extLst>
          </p:cNvPr>
          <p:cNvSpPr>
            <a:spLocks noGrp="1"/>
          </p:cNvSpPr>
          <p:nvPr>
            <p:ph type="title" hasCustomPrompt="1"/>
          </p:nvPr>
        </p:nvSpPr>
        <p:spPr>
          <a:xfrm>
            <a:off x="1994872" y="1628439"/>
            <a:ext cx="8393206" cy="2155452"/>
          </a:xfrm>
          <a:prstGeom prst="rect">
            <a:avLst/>
          </a:prstGeom>
        </p:spPr>
        <p:txBody>
          <a:bodyPr anchor="b"/>
          <a:lstStyle>
            <a:lvl1pPr algn="ctr">
              <a:defRPr sz="6000"/>
            </a:lvl1pPr>
          </a:lstStyle>
          <a:p>
            <a:r>
              <a:rPr lang="en-EE"/>
              <a:t>End slide</a:t>
            </a:r>
          </a:p>
        </p:txBody>
      </p:sp>
    </p:spTree>
    <p:extLst>
      <p:ext uri="{BB962C8B-B14F-4D97-AF65-F5344CB8AC3E}">
        <p14:creationId xmlns:p14="http://schemas.microsoft.com/office/powerpoint/2010/main" val="361950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7A01-F764-ECCE-BA40-880E04BB7014}"/>
              </a:ext>
            </a:extLst>
          </p:cNvPr>
          <p:cNvSpPr>
            <a:spLocks noGrp="1"/>
          </p:cNvSpPr>
          <p:nvPr>
            <p:ph type="title" hasCustomPrompt="1"/>
          </p:nvPr>
        </p:nvSpPr>
        <p:spPr>
          <a:xfrm>
            <a:off x="999564" y="827926"/>
            <a:ext cx="9139518" cy="1325563"/>
          </a:xfrm>
          <a:prstGeom prst="rect">
            <a:avLst/>
          </a:prstGeom>
        </p:spPr>
        <p:txBody>
          <a:bodyPr>
            <a:noAutofit/>
          </a:bodyPr>
          <a:lstStyle>
            <a:lvl1pPr>
              <a:lnSpc>
                <a:spcPct val="85000"/>
              </a:lnSpc>
              <a:defRPr sz="6000" b="1" i="0">
                <a:solidFill>
                  <a:srgbClr val="007A5F"/>
                </a:solidFill>
                <a:latin typeface="Avenir Black" panose="02000503020000020003" pitchFamily="2" charset="0"/>
              </a:defRPr>
            </a:lvl1pPr>
          </a:lstStyle>
          <a:p>
            <a:r>
              <a:rPr lang="en-GB"/>
              <a:t>Click to edit Master</a:t>
            </a:r>
            <a:br>
              <a:rPr lang="en-GB"/>
            </a:br>
            <a:r>
              <a:rPr lang="en-GB"/>
              <a:t>title style</a:t>
            </a:r>
            <a:endParaRPr lang="en-EE"/>
          </a:p>
        </p:txBody>
      </p:sp>
      <p:sp>
        <p:nvSpPr>
          <p:cNvPr id="3" name="Content Placeholder 2">
            <a:extLst>
              <a:ext uri="{FF2B5EF4-FFF2-40B4-BE49-F238E27FC236}">
                <a16:creationId xmlns:a16="http://schemas.microsoft.com/office/drawing/2014/main" id="{DDEAE542-A6D2-4D84-3EDF-E8313DD26900}"/>
              </a:ext>
            </a:extLst>
          </p:cNvPr>
          <p:cNvSpPr>
            <a:spLocks noGrp="1"/>
          </p:cNvSpPr>
          <p:nvPr>
            <p:ph idx="1"/>
          </p:nvPr>
        </p:nvSpPr>
        <p:spPr>
          <a:xfrm>
            <a:off x="999564" y="2491740"/>
            <a:ext cx="7772400" cy="3645910"/>
          </a:xfrm>
          <a:prstGeom prst="rect">
            <a:avLst/>
          </a:prstGeom>
        </p:spPr>
        <p:txBody>
          <a:bodyPr>
            <a:normAutofit/>
          </a:bodyPr>
          <a:lstStyle>
            <a:lvl1pPr marL="228600" indent="-228600">
              <a:buFontTx/>
              <a:buBlip>
                <a:blip r:embed="rId2"/>
              </a:buBlip>
              <a:defRPr sz="2400" b="0" i="0">
                <a:latin typeface="Avenir Book" panose="02000503020000020003" pitchFamily="2" charset="0"/>
              </a:defRPr>
            </a:lvl1pPr>
            <a:lvl2pPr marL="685800" indent="-228600">
              <a:buFontTx/>
              <a:buBlip>
                <a:blip r:embed="rId3"/>
              </a:buBlip>
              <a:defRPr b="0" i="0">
                <a:latin typeface="Avenir Book" panose="02000503020000020003" pitchFamily="2" charset="0"/>
              </a:defRPr>
            </a:lvl2pPr>
            <a:lvl3pPr marL="1143000" indent="-228600">
              <a:buFontTx/>
              <a:buBlip>
                <a:blip r:embed="rId3"/>
              </a:buBlip>
              <a:defRPr b="0" i="0">
                <a:latin typeface="Avenir Book" panose="02000503020000020003" pitchFamily="2" charset="0"/>
              </a:defRPr>
            </a:lvl3pPr>
            <a:lvl4pPr marL="1600200" indent="-228600">
              <a:buFontTx/>
              <a:buBlip>
                <a:blip r:embed="rId3"/>
              </a:buBlip>
              <a:defRPr b="0" i="0">
                <a:latin typeface="Avenir Book" panose="02000503020000020003" pitchFamily="2" charset="0"/>
              </a:defRPr>
            </a:lvl4pPr>
            <a:lvl5pPr marL="2057400" indent="-228600">
              <a:buFontTx/>
              <a:buBlip>
                <a:blip r:embed="rId3"/>
              </a:buBlip>
              <a:defRPr b="0" i="0">
                <a:latin typeface="Avenir Book" panose="02000503020000020003" pitchFamily="2" charset="0"/>
              </a:defRPr>
            </a:lvl5pPr>
          </a:lstStyle>
          <a:p>
            <a:pPr lvl="0"/>
            <a:r>
              <a:rPr lang="de-DE"/>
              <a:t>Mastertextformat bearbeiten</a:t>
            </a:r>
          </a:p>
        </p:txBody>
      </p:sp>
    </p:spTree>
    <p:extLst>
      <p:ext uri="{BB962C8B-B14F-4D97-AF65-F5344CB8AC3E}">
        <p14:creationId xmlns:p14="http://schemas.microsoft.com/office/powerpoint/2010/main" val="8231997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1B35-69E8-E9A3-D337-40961532EDE1}"/>
              </a:ext>
            </a:extLst>
          </p:cNvPr>
          <p:cNvSpPr>
            <a:spLocks noGrp="1"/>
          </p:cNvSpPr>
          <p:nvPr>
            <p:ph type="title" hasCustomPrompt="1"/>
          </p:nvPr>
        </p:nvSpPr>
        <p:spPr>
          <a:xfrm>
            <a:off x="999563" y="827926"/>
            <a:ext cx="9166413" cy="1325563"/>
          </a:xfrm>
          <a:prstGeom prst="rect">
            <a:avLst/>
          </a:prstGeom>
        </p:spPr>
        <p:txBody>
          <a:bodyPr/>
          <a:lstStyle/>
          <a:p>
            <a:r>
              <a:rPr lang="en-GB"/>
              <a:t>Click to edit Master</a:t>
            </a:r>
            <a:br>
              <a:rPr lang="en-GB"/>
            </a:br>
            <a:r>
              <a:rPr lang="en-GB"/>
              <a:t>title style</a:t>
            </a:r>
            <a:endParaRPr lang="en-EE"/>
          </a:p>
        </p:txBody>
      </p:sp>
      <p:sp>
        <p:nvSpPr>
          <p:cNvPr id="3" name="Content Placeholder 2">
            <a:extLst>
              <a:ext uri="{FF2B5EF4-FFF2-40B4-BE49-F238E27FC236}">
                <a16:creationId xmlns:a16="http://schemas.microsoft.com/office/drawing/2014/main" id="{882DEC54-B968-1312-A205-370FE9625861}"/>
              </a:ext>
            </a:extLst>
          </p:cNvPr>
          <p:cNvSpPr>
            <a:spLocks noGrp="1"/>
          </p:cNvSpPr>
          <p:nvPr>
            <p:ph sz="half" idx="1"/>
          </p:nvPr>
        </p:nvSpPr>
        <p:spPr>
          <a:xfrm>
            <a:off x="999563" y="2388870"/>
            <a:ext cx="4452546" cy="374878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
        <p:nvSpPr>
          <p:cNvPr id="4" name="Content Placeholder 3">
            <a:extLst>
              <a:ext uri="{FF2B5EF4-FFF2-40B4-BE49-F238E27FC236}">
                <a16:creationId xmlns:a16="http://schemas.microsoft.com/office/drawing/2014/main" id="{8D6EA285-0F22-CA4C-ECC8-2928AE7B8D2C}"/>
              </a:ext>
            </a:extLst>
          </p:cNvPr>
          <p:cNvSpPr>
            <a:spLocks noGrp="1"/>
          </p:cNvSpPr>
          <p:nvPr>
            <p:ph sz="half" idx="2"/>
          </p:nvPr>
        </p:nvSpPr>
        <p:spPr>
          <a:xfrm>
            <a:off x="5713431" y="2388870"/>
            <a:ext cx="4452546" cy="374878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Tree>
    <p:extLst>
      <p:ext uri="{BB962C8B-B14F-4D97-AF65-F5344CB8AC3E}">
        <p14:creationId xmlns:p14="http://schemas.microsoft.com/office/powerpoint/2010/main" val="391285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27D9-1516-A711-BB2E-2240F621DD42}"/>
              </a:ext>
            </a:extLst>
          </p:cNvPr>
          <p:cNvSpPr>
            <a:spLocks noGrp="1"/>
          </p:cNvSpPr>
          <p:nvPr>
            <p:ph type="title"/>
          </p:nvPr>
        </p:nvSpPr>
        <p:spPr>
          <a:xfrm>
            <a:off x="999565" y="827926"/>
            <a:ext cx="9166412" cy="1325563"/>
          </a:xfrm>
          <a:prstGeom prst="rect">
            <a:avLst/>
          </a:prstGeom>
        </p:spPr>
        <p:txBody>
          <a:bodyPr/>
          <a:lstStyle/>
          <a:p>
            <a:r>
              <a:rPr lang="de-DE"/>
              <a:t>Mastertitelformat bearbeiten</a:t>
            </a:r>
            <a:endParaRPr lang="en-EE"/>
          </a:p>
        </p:txBody>
      </p:sp>
      <p:sp>
        <p:nvSpPr>
          <p:cNvPr id="3" name="Text Placeholder 2">
            <a:extLst>
              <a:ext uri="{FF2B5EF4-FFF2-40B4-BE49-F238E27FC236}">
                <a16:creationId xmlns:a16="http://schemas.microsoft.com/office/drawing/2014/main" id="{C7DC0FF5-EE11-39E4-0AD1-770A61B6CCB6}"/>
              </a:ext>
            </a:extLst>
          </p:cNvPr>
          <p:cNvSpPr>
            <a:spLocks noGrp="1"/>
          </p:cNvSpPr>
          <p:nvPr>
            <p:ph type="body" idx="1"/>
          </p:nvPr>
        </p:nvSpPr>
        <p:spPr>
          <a:xfrm>
            <a:off x="999564" y="2308860"/>
            <a:ext cx="4428116" cy="659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a:extLst>
              <a:ext uri="{FF2B5EF4-FFF2-40B4-BE49-F238E27FC236}">
                <a16:creationId xmlns:a16="http://schemas.microsoft.com/office/drawing/2014/main" id="{8EE7ECDF-4207-F933-6CD2-20EC977E0ECD}"/>
              </a:ext>
            </a:extLst>
          </p:cNvPr>
          <p:cNvSpPr>
            <a:spLocks noGrp="1"/>
          </p:cNvSpPr>
          <p:nvPr>
            <p:ph sz="half" idx="2"/>
          </p:nvPr>
        </p:nvSpPr>
        <p:spPr>
          <a:xfrm>
            <a:off x="999564" y="3123247"/>
            <a:ext cx="4428116" cy="301440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
        <p:nvSpPr>
          <p:cNvPr id="5" name="Text Placeholder 4">
            <a:extLst>
              <a:ext uri="{FF2B5EF4-FFF2-40B4-BE49-F238E27FC236}">
                <a16:creationId xmlns:a16="http://schemas.microsoft.com/office/drawing/2014/main" id="{5DF58E62-643D-580F-A712-268038D360D9}"/>
              </a:ext>
            </a:extLst>
          </p:cNvPr>
          <p:cNvSpPr>
            <a:spLocks noGrp="1"/>
          </p:cNvSpPr>
          <p:nvPr>
            <p:ph type="body" sz="quarter" idx="3"/>
          </p:nvPr>
        </p:nvSpPr>
        <p:spPr>
          <a:xfrm>
            <a:off x="5737860" y="2308860"/>
            <a:ext cx="4428117" cy="6590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a:extLst>
              <a:ext uri="{FF2B5EF4-FFF2-40B4-BE49-F238E27FC236}">
                <a16:creationId xmlns:a16="http://schemas.microsoft.com/office/drawing/2014/main" id="{504DD545-A706-81CB-F4D5-BCE444DB60FD}"/>
              </a:ext>
            </a:extLst>
          </p:cNvPr>
          <p:cNvSpPr>
            <a:spLocks noGrp="1"/>
          </p:cNvSpPr>
          <p:nvPr>
            <p:ph sz="quarter" idx="4"/>
          </p:nvPr>
        </p:nvSpPr>
        <p:spPr>
          <a:xfrm>
            <a:off x="5737860" y="3123247"/>
            <a:ext cx="4428117" cy="301440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Tree>
    <p:extLst>
      <p:ext uri="{BB962C8B-B14F-4D97-AF65-F5344CB8AC3E}">
        <p14:creationId xmlns:p14="http://schemas.microsoft.com/office/powerpoint/2010/main" val="83268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5E1-AB73-188A-FD68-B41B3A8D4611}"/>
              </a:ext>
            </a:extLst>
          </p:cNvPr>
          <p:cNvSpPr>
            <a:spLocks noGrp="1"/>
          </p:cNvSpPr>
          <p:nvPr>
            <p:ph type="title" hasCustomPrompt="1"/>
          </p:nvPr>
        </p:nvSpPr>
        <p:spPr>
          <a:xfrm>
            <a:off x="999564" y="827926"/>
            <a:ext cx="9166413" cy="1325563"/>
          </a:xfrm>
          <a:prstGeom prst="rect">
            <a:avLst/>
          </a:prstGeom>
        </p:spPr>
        <p:txBody>
          <a:bodyPr/>
          <a:lstStyle/>
          <a:p>
            <a:r>
              <a:rPr lang="en-GB"/>
              <a:t>Click to edit Master</a:t>
            </a:r>
            <a:br>
              <a:rPr lang="en-GB"/>
            </a:br>
            <a:r>
              <a:rPr lang="en-GB"/>
              <a:t>title style</a:t>
            </a:r>
            <a:endParaRPr lang="en-EE"/>
          </a:p>
        </p:txBody>
      </p:sp>
    </p:spTree>
    <p:extLst>
      <p:ext uri="{BB962C8B-B14F-4D97-AF65-F5344CB8AC3E}">
        <p14:creationId xmlns:p14="http://schemas.microsoft.com/office/powerpoint/2010/main" val="387626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66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BD1F-1B06-EE35-F6E6-8928AB147CA9}"/>
              </a:ext>
            </a:extLst>
          </p:cNvPr>
          <p:cNvSpPr>
            <a:spLocks noGrp="1"/>
          </p:cNvSpPr>
          <p:nvPr>
            <p:ph type="title"/>
          </p:nvPr>
        </p:nvSpPr>
        <p:spPr>
          <a:xfrm>
            <a:off x="999564" y="827926"/>
            <a:ext cx="3772461" cy="1469764"/>
          </a:xfrm>
          <a:prstGeom prst="rect">
            <a:avLst/>
          </a:prstGeom>
        </p:spPr>
        <p:txBody>
          <a:bodyPr anchor="b"/>
          <a:lstStyle>
            <a:lvl1pPr>
              <a:defRPr sz="3200"/>
            </a:lvl1pPr>
          </a:lstStyle>
          <a:p>
            <a:r>
              <a:rPr lang="de-DE"/>
              <a:t>Mastertitelformat bearbeiten</a:t>
            </a:r>
            <a:endParaRPr lang="en-EE"/>
          </a:p>
        </p:txBody>
      </p:sp>
      <p:sp>
        <p:nvSpPr>
          <p:cNvPr id="3" name="Content Placeholder 2">
            <a:extLst>
              <a:ext uri="{FF2B5EF4-FFF2-40B4-BE49-F238E27FC236}">
                <a16:creationId xmlns:a16="http://schemas.microsoft.com/office/drawing/2014/main" id="{507B4F07-3096-AC02-A59F-82D4B171B704}"/>
              </a:ext>
            </a:extLst>
          </p:cNvPr>
          <p:cNvSpPr>
            <a:spLocks noGrp="1"/>
          </p:cNvSpPr>
          <p:nvPr>
            <p:ph idx="1"/>
          </p:nvPr>
        </p:nvSpPr>
        <p:spPr>
          <a:xfrm>
            <a:off x="5183188" y="827926"/>
            <a:ext cx="4982789" cy="530972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
        <p:nvSpPr>
          <p:cNvPr id="4" name="Text Placeholder 3">
            <a:extLst>
              <a:ext uri="{FF2B5EF4-FFF2-40B4-BE49-F238E27FC236}">
                <a16:creationId xmlns:a16="http://schemas.microsoft.com/office/drawing/2014/main" id="{1034EEBF-41E8-DD1A-8D78-C5F53C95285A}"/>
              </a:ext>
            </a:extLst>
          </p:cNvPr>
          <p:cNvSpPr>
            <a:spLocks noGrp="1"/>
          </p:cNvSpPr>
          <p:nvPr>
            <p:ph type="body" sz="half" idx="2"/>
          </p:nvPr>
        </p:nvSpPr>
        <p:spPr>
          <a:xfrm>
            <a:off x="999564" y="2392680"/>
            <a:ext cx="3772461" cy="374496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7005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F088-4624-6EB2-C601-F3F2A34E6FF7}"/>
              </a:ext>
            </a:extLst>
          </p:cNvPr>
          <p:cNvSpPr>
            <a:spLocks noGrp="1"/>
          </p:cNvSpPr>
          <p:nvPr>
            <p:ph type="title"/>
          </p:nvPr>
        </p:nvSpPr>
        <p:spPr>
          <a:xfrm>
            <a:off x="999564" y="827926"/>
            <a:ext cx="3769285" cy="1600200"/>
          </a:xfrm>
          <a:prstGeom prst="rect">
            <a:avLst/>
          </a:prstGeom>
        </p:spPr>
        <p:txBody>
          <a:bodyPr anchor="b"/>
          <a:lstStyle>
            <a:lvl1pPr>
              <a:defRPr sz="3200"/>
            </a:lvl1pPr>
          </a:lstStyle>
          <a:p>
            <a:r>
              <a:rPr lang="de-DE"/>
              <a:t>Mastertitelformat bearbeiten</a:t>
            </a:r>
            <a:endParaRPr lang="en-EE"/>
          </a:p>
        </p:txBody>
      </p:sp>
      <p:sp>
        <p:nvSpPr>
          <p:cNvPr id="3" name="Picture Placeholder 2">
            <a:extLst>
              <a:ext uri="{FF2B5EF4-FFF2-40B4-BE49-F238E27FC236}">
                <a16:creationId xmlns:a16="http://schemas.microsoft.com/office/drawing/2014/main" id="{F21E670B-D894-C20A-E7DD-7ED449C50B0F}"/>
              </a:ext>
            </a:extLst>
          </p:cNvPr>
          <p:cNvSpPr>
            <a:spLocks noGrp="1"/>
          </p:cNvSpPr>
          <p:nvPr>
            <p:ph type="pic" idx="1"/>
          </p:nvPr>
        </p:nvSpPr>
        <p:spPr>
          <a:xfrm>
            <a:off x="5183188" y="987425"/>
            <a:ext cx="498278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EE"/>
          </a:p>
        </p:txBody>
      </p:sp>
      <p:sp>
        <p:nvSpPr>
          <p:cNvPr id="4" name="Text Placeholder 3">
            <a:extLst>
              <a:ext uri="{FF2B5EF4-FFF2-40B4-BE49-F238E27FC236}">
                <a16:creationId xmlns:a16="http://schemas.microsoft.com/office/drawing/2014/main" id="{DC881C17-7B54-D382-7F1A-54F3CC1703F2}"/>
              </a:ext>
            </a:extLst>
          </p:cNvPr>
          <p:cNvSpPr>
            <a:spLocks noGrp="1"/>
          </p:cNvSpPr>
          <p:nvPr>
            <p:ph type="body" sz="half" idx="2"/>
          </p:nvPr>
        </p:nvSpPr>
        <p:spPr>
          <a:xfrm>
            <a:off x="999564" y="2526030"/>
            <a:ext cx="3769285" cy="361162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7365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0705-D5E1-6B6A-D63A-D69B7ABBB5FC}"/>
              </a:ext>
            </a:extLst>
          </p:cNvPr>
          <p:cNvSpPr>
            <a:spLocks noGrp="1"/>
          </p:cNvSpPr>
          <p:nvPr>
            <p:ph type="title"/>
          </p:nvPr>
        </p:nvSpPr>
        <p:spPr>
          <a:xfrm>
            <a:off x="999564" y="827926"/>
            <a:ext cx="9166413" cy="1325563"/>
          </a:xfrm>
          <a:prstGeom prst="rect">
            <a:avLst/>
          </a:prstGeom>
        </p:spPr>
        <p:txBody>
          <a:bodyPr/>
          <a:lstStyle/>
          <a:p>
            <a:r>
              <a:rPr lang="de-DE"/>
              <a:t>Mastertitelformat bearbeiten</a:t>
            </a:r>
            <a:endParaRPr lang="en-EE"/>
          </a:p>
        </p:txBody>
      </p:sp>
      <p:sp>
        <p:nvSpPr>
          <p:cNvPr id="3" name="Vertical Text Placeholder 2">
            <a:extLst>
              <a:ext uri="{FF2B5EF4-FFF2-40B4-BE49-F238E27FC236}">
                <a16:creationId xmlns:a16="http://schemas.microsoft.com/office/drawing/2014/main" id="{DCD1A21A-81F6-1842-D10A-C6E112BD2DE0}"/>
              </a:ext>
            </a:extLst>
          </p:cNvPr>
          <p:cNvSpPr>
            <a:spLocks noGrp="1"/>
          </p:cNvSpPr>
          <p:nvPr>
            <p:ph type="body" orient="vert" idx="1"/>
          </p:nvPr>
        </p:nvSpPr>
        <p:spPr>
          <a:xfrm>
            <a:off x="999565" y="2288426"/>
            <a:ext cx="7790778" cy="3849224"/>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Tree>
    <p:extLst>
      <p:ext uri="{BB962C8B-B14F-4D97-AF65-F5344CB8AC3E}">
        <p14:creationId xmlns:p14="http://schemas.microsoft.com/office/powerpoint/2010/main" val="389374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FE797-3C63-8526-2AEB-911784EE228B}"/>
              </a:ext>
            </a:extLst>
          </p:cNvPr>
          <p:cNvSpPr>
            <a:spLocks noGrp="1"/>
          </p:cNvSpPr>
          <p:nvPr>
            <p:ph type="title"/>
          </p:nvPr>
        </p:nvSpPr>
        <p:spPr>
          <a:xfrm>
            <a:off x="1026459" y="821530"/>
            <a:ext cx="9139518" cy="1325563"/>
          </a:xfrm>
          <a:prstGeom prst="rect">
            <a:avLst/>
          </a:prstGeom>
        </p:spPr>
        <p:txBody>
          <a:bodyPr vert="horz" lIns="91440" tIns="45720" rIns="91440" bIns="45720" rtlCol="0" anchor="ctr">
            <a:noAutofit/>
          </a:bodyPr>
          <a:lstStyle/>
          <a:p>
            <a:r>
              <a:rPr lang="en-GB"/>
              <a:t>Click to edit Master</a:t>
            </a:r>
            <a:br>
              <a:rPr lang="en-GB"/>
            </a:br>
            <a:r>
              <a:rPr lang="en-GB"/>
              <a:t>title style</a:t>
            </a:r>
            <a:endParaRPr lang="en-EE"/>
          </a:p>
        </p:txBody>
      </p:sp>
      <p:sp>
        <p:nvSpPr>
          <p:cNvPr id="3" name="Text Placeholder 2">
            <a:extLst>
              <a:ext uri="{FF2B5EF4-FFF2-40B4-BE49-F238E27FC236}">
                <a16:creationId xmlns:a16="http://schemas.microsoft.com/office/drawing/2014/main" id="{951E42E9-5BCE-CDFB-35AF-EBB5954F8B1E}"/>
              </a:ext>
            </a:extLst>
          </p:cNvPr>
          <p:cNvSpPr>
            <a:spLocks noGrp="1"/>
          </p:cNvSpPr>
          <p:nvPr>
            <p:ph type="body" idx="1"/>
          </p:nvPr>
        </p:nvSpPr>
        <p:spPr>
          <a:xfrm>
            <a:off x="1019175" y="2491740"/>
            <a:ext cx="7771167" cy="363632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EE"/>
          </a:p>
        </p:txBody>
      </p:sp>
      <p:sp>
        <p:nvSpPr>
          <p:cNvPr id="4" name="Date Placeholder 3">
            <a:extLst>
              <a:ext uri="{FF2B5EF4-FFF2-40B4-BE49-F238E27FC236}">
                <a16:creationId xmlns:a16="http://schemas.microsoft.com/office/drawing/2014/main" id="{F614534F-A869-9A5E-4A37-639435672443}"/>
              </a:ext>
            </a:extLst>
          </p:cNvPr>
          <p:cNvSpPr>
            <a:spLocks noGrp="1"/>
          </p:cNvSpPr>
          <p:nvPr>
            <p:ph type="dt" sz="half" idx="2"/>
          </p:nvPr>
        </p:nvSpPr>
        <p:spPr>
          <a:xfrm>
            <a:off x="102645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19.05.22</a:t>
            </a:r>
            <a:endParaRPr lang="en-EE"/>
          </a:p>
        </p:txBody>
      </p:sp>
    </p:spTree>
    <p:extLst>
      <p:ext uri="{BB962C8B-B14F-4D97-AF65-F5344CB8AC3E}">
        <p14:creationId xmlns:p14="http://schemas.microsoft.com/office/powerpoint/2010/main" val="103913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51" r:id="rId11"/>
  </p:sldLayoutIdLst>
  <p:hf sldNum="0" hdr="0" dt="0"/>
  <p:txStyles>
    <p:titleStyle>
      <a:lvl1pPr algn="l" defTabSz="914400" rtl="0" eaLnBrk="1" latinLnBrk="0" hangingPunct="1">
        <a:lnSpc>
          <a:spcPct val="85000"/>
        </a:lnSpc>
        <a:spcBef>
          <a:spcPct val="0"/>
        </a:spcBef>
        <a:buNone/>
        <a:defRPr sz="6000" b="1" i="0" kern="1200">
          <a:solidFill>
            <a:srgbClr val="007A5F"/>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4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Tx/>
        <a:buBlip>
          <a:blip r:embed="rId14"/>
        </a:buBlip>
        <a:defRPr sz="20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Tx/>
        <a:buBlip>
          <a:blip r:embed="rId14"/>
        </a:buBlip>
        <a:defRPr sz="18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Tx/>
        <a:buBlip>
          <a:blip r:embed="rId14"/>
        </a:buBlip>
        <a:defRPr sz="16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Tx/>
        <a:buBlip>
          <a:blip r:embed="rId14"/>
        </a:buBlip>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9F69AB-8FBC-33CC-34A8-495D3053DD5D}"/>
              </a:ext>
            </a:extLst>
          </p:cNvPr>
          <p:cNvSpPr>
            <a:spLocks noGrp="1"/>
          </p:cNvSpPr>
          <p:nvPr>
            <p:ph type="ctrTitle"/>
          </p:nvPr>
        </p:nvSpPr>
        <p:spPr>
          <a:xfrm>
            <a:off x="791467" y="2443316"/>
            <a:ext cx="8225790" cy="1700165"/>
          </a:xfrm>
        </p:spPr>
        <p:txBody>
          <a:bodyPr>
            <a:noAutofit/>
          </a:bodyPr>
          <a:lstStyle/>
          <a:p>
            <a:r>
              <a:rPr lang="en-GB" sz="3200" dirty="0"/>
              <a:t>Collaborative online Brokerage event: </a:t>
            </a:r>
            <a:br>
              <a:rPr lang="en-GB" sz="3200" dirty="0"/>
            </a:br>
            <a:br>
              <a:rPr lang="en-GB" sz="3200" dirty="0"/>
            </a:br>
            <a:r>
              <a:rPr lang="en-GB" sz="3200" dirty="0"/>
              <a:t>“Artificial intelligence in Horizon Europe calls: an interdisciplinary challenge”</a:t>
            </a:r>
          </a:p>
        </p:txBody>
      </p:sp>
      <p:sp>
        <p:nvSpPr>
          <p:cNvPr id="6" name="TextBox 5">
            <a:extLst>
              <a:ext uri="{FF2B5EF4-FFF2-40B4-BE49-F238E27FC236}">
                <a16:creationId xmlns:a16="http://schemas.microsoft.com/office/drawing/2014/main" id="{AF84E462-3BC9-9C5B-3ABF-13AA5FD53968}"/>
              </a:ext>
            </a:extLst>
          </p:cNvPr>
          <p:cNvSpPr txBox="1"/>
          <p:nvPr/>
        </p:nvSpPr>
        <p:spPr>
          <a:xfrm>
            <a:off x="855407" y="4414684"/>
            <a:ext cx="7551174" cy="584775"/>
          </a:xfrm>
          <a:prstGeom prst="rect">
            <a:avLst/>
          </a:prstGeom>
          <a:noFill/>
        </p:spPr>
        <p:txBody>
          <a:bodyPr wrap="square" rtlCol="0">
            <a:spAutoFit/>
          </a:bodyPr>
          <a:lstStyle/>
          <a:p>
            <a:r>
              <a:rPr lang="it-IT" sz="3200" b="1">
                <a:solidFill>
                  <a:srgbClr val="007A5F"/>
                </a:solidFill>
                <a:latin typeface="Avenir Black" panose="02000503020000020003" pitchFamily="2" charset="0"/>
                <a:ea typeface="+mj-ea"/>
                <a:cs typeface="+mj-cs"/>
              </a:rPr>
              <a:t>Flash </a:t>
            </a:r>
            <a:r>
              <a:rPr lang="it-IT" sz="3200" b="1" dirty="0">
                <a:solidFill>
                  <a:srgbClr val="007A5F"/>
                </a:solidFill>
                <a:latin typeface="Avenir Black" panose="02000503020000020003" pitchFamily="2" charset="0"/>
                <a:ea typeface="+mj-ea"/>
                <a:cs typeface="+mj-cs"/>
              </a:rPr>
              <a:t>Presentation </a:t>
            </a:r>
            <a:endParaRPr lang="en-GB" sz="3200" b="1" dirty="0">
              <a:solidFill>
                <a:srgbClr val="007A5F"/>
              </a:solidFill>
              <a:latin typeface="Avenir Black" panose="02000503020000020003" pitchFamily="2" charset="0"/>
              <a:ea typeface="+mj-ea"/>
              <a:cs typeface="+mj-cs"/>
            </a:endParaRPr>
          </a:p>
        </p:txBody>
      </p:sp>
      <p:pic>
        <p:nvPicPr>
          <p:cNvPr id="4" name="Picture 3" descr="A black text on a white background&#10;&#10;AI-generated content may be incorrect.">
            <a:extLst>
              <a:ext uri="{FF2B5EF4-FFF2-40B4-BE49-F238E27FC236}">
                <a16:creationId xmlns:a16="http://schemas.microsoft.com/office/drawing/2014/main" id="{77E4F341-631D-7C9B-D0CE-5CFC484957DB}"/>
              </a:ext>
            </a:extLst>
          </p:cNvPr>
          <p:cNvPicPr>
            <a:picLocks noChangeAspect="1"/>
          </p:cNvPicPr>
          <p:nvPr/>
        </p:nvPicPr>
        <p:blipFill>
          <a:blip r:embed="rId2"/>
          <a:stretch>
            <a:fillRect/>
          </a:stretch>
        </p:blipFill>
        <p:spPr>
          <a:xfrm>
            <a:off x="659671" y="5674231"/>
            <a:ext cx="3537575" cy="894376"/>
          </a:xfrm>
          <a:prstGeom prst="rect">
            <a:avLst/>
          </a:prstGeom>
        </p:spPr>
      </p:pic>
    </p:spTree>
    <p:extLst>
      <p:ext uri="{BB962C8B-B14F-4D97-AF65-F5344CB8AC3E}">
        <p14:creationId xmlns:p14="http://schemas.microsoft.com/office/powerpoint/2010/main" val="191855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F5D0-BDB0-A3F5-1F2B-BC4A82A8AA84}"/>
              </a:ext>
            </a:extLst>
          </p:cNvPr>
          <p:cNvSpPr>
            <a:spLocks noGrp="1"/>
          </p:cNvSpPr>
          <p:nvPr>
            <p:ph type="title"/>
          </p:nvPr>
        </p:nvSpPr>
        <p:spPr/>
        <p:txBody>
          <a:bodyPr/>
          <a:lstStyle/>
          <a:p>
            <a:r>
              <a:rPr lang="en-EE"/>
              <a:t>Thank you</a:t>
            </a:r>
            <a:br>
              <a:rPr lang="en-EE"/>
            </a:br>
            <a:r>
              <a:rPr lang="en-EE"/>
              <a:t>for listening!</a:t>
            </a:r>
          </a:p>
        </p:txBody>
      </p:sp>
    </p:spTree>
    <p:extLst>
      <p:ext uri="{BB962C8B-B14F-4D97-AF65-F5344CB8AC3E}">
        <p14:creationId xmlns:p14="http://schemas.microsoft.com/office/powerpoint/2010/main" val="258165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85BD-7BF0-B181-0B92-06BE89FE22FF}"/>
              </a:ext>
            </a:extLst>
          </p:cNvPr>
          <p:cNvSpPr>
            <a:spLocks noGrp="1"/>
          </p:cNvSpPr>
          <p:nvPr>
            <p:ph type="title"/>
          </p:nvPr>
        </p:nvSpPr>
        <p:spPr/>
        <p:txBody>
          <a:bodyPr/>
          <a:lstStyle/>
          <a:p>
            <a:r>
              <a:rPr lang="de-DE" dirty="0" err="1">
                <a:latin typeface="Avenir Black"/>
              </a:rPr>
              <a:t>Our</a:t>
            </a:r>
            <a:r>
              <a:rPr lang="de-DE" dirty="0">
                <a:latin typeface="Avenir Black"/>
              </a:rPr>
              <a:t> </a:t>
            </a:r>
            <a:r>
              <a:rPr lang="de-DE" dirty="0" err="1">
                <a:latin typeface="Avenir Black"/>
              </a:rPr>
              <a:t>expertise</a:t>
            </a:r>
            <a:r>
              <a:rPr lang="de-DE" dirty="0">
                <a:latin typeface="Avenir Black"/>
              </a:rPr>
              <a:t> /</a:t>
            </a:r>
            <a:r>
              <a:rPr lang="de-DE" dirty="0" err="1">
                <a:latin typeface="Avenir Black"/>
              </a:rPr>
              <a:t>project</a:t>
            </a:r>
            <a:r>
              <a:rPr lang="de-DE" dirty="0">
                <a:latin typeface="Avenir Black"/>
              </a:rPr>
              <a:t> </a:t>
            </a:r>
            <a:r>
              <a:rPr lang="de-DE" dirty="0" err="1">
                <a:latin typeface="Avenir Black"/>
              </a:rPr>
              <a:t>idea</a:t>
            </a:r>
            <a:endParaRPr lang="en-EE" dirty="0" err="1"/>
          </a:p>
        </p:txBody>
      </p:sp>
      <p:sp>
        <p:nvSpPr>
          <p:cNvPr id="3" name="Content Placeholder 2">
            <a:extLst>
              <a:ext uri="{FF2B5EF4-FFF2-40B4-BE49-F238E27FC236}">
                <a16:creationId xmlns:a16="http://schemas.microsoft.com/office/drawing/2014/main" id="{66998DFD-8CF9-7F7A-1370-BD4E1F5E95D4}"/>
              </a:ext>
            </a:extLst>
          </p:cNvPr>
          <p:cNvSpPr>
            <a:spLocks noGrp="1"/>
          </p:cNvSpPr>
          <p:nvPr>
            <p:ph idx="1"/>
          </p:nvPr>
        </p:nvSpPr>
        <p:spPr>
          <a:xfrm>
            <a:off x="999563" y="2491740"/>
            <a:ext cx="10170945" cy="3645910"/>
          </a:xfrm>
        </p:spPr>
        <p:txBody>
          <a:bodyPr vert="horz" lIns="91440" tIns="45720" rIns="91440" bIns="45720" rtlCol="0" anchor="t">
            <a:normAutofit/>
          </a:bodyPr>
          <a:lstStyle/>
          <a:p>
            <a:r>
              <a:rPr lang="en-US" dirty="0">
                <a:latin typeface="Avenir Book"/>
              </a:rPr>
              <a:t>We are experts in AI native experiential solutions and accessibility, to transform storytelling for everyone in the digital age; reimagining storytelling visitor engagement and accessibility for a digital age.</a:t>
            </a:r>
          </a:p>
          <a:p>
            <a:r>
              <a:rPr lang="en-US" dirty="0">
                <a:latin typeface="Avenir Book"/>
              </a:rPr>
              <a:t>We’re interested in co-creating the next generation of societal engagement solutions (for all ages) </a:t>
            </a:r>
          </a:p>
          <a:p>
            <a:r>
              <a:rPr lang="en-US" b="1" dirty="0">
                <a:latin typeface="Avenir Book"/>
              </a:rPr>
              <a:t>Our ambition: To make collections accessible so that cultural heritage and arts become a joy to experience for all ages and cultures, not a dusty cabinet of items from history.</a:t>
            </a:r>
          </a:p>
          <a:p>
            <a:r>
              <a:rPr lang="en-US" dirty="0">
                <a:latin typeface="Avenir Book"/>
              </a:rPr>
              <a:t>We own our IP and can therefore “Gift” it.</a:t>
            </a:r>
          </a:p>
        </p:txBody>
      </p:sp>
    </p:spTree>
    <p:extLst>
      <p:ext uri="{BB962C8B-B14F-4D97-AF65-F5344CB8AC3E}">
        <p14:creationId xmlns:p14="http://schemas.microsoft.com/office/powerpoint/2010/main" val="154944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2FA0D-FAC2-8489-8BA8-5EEB0B1E60A5}"/>
              </a:ext>
            </a:extLst>
          </p:cNvPr>
          <p:cNvSpPr>
            <a:spLocks noGrp="1"/>
          </p:cNvSpPr>
          <p:nvPr>
            <p:ph type="title"/>
          </p:nvPr>
        </p:nvSpPr>
        <p:spPr/>
        <p:txBody>
          <a:bodyPr/>
          <a:lstStyle/>
          <a:p>
            <a:r>
              <a:rPr lang="de-DE" dirty="0">
                <a:latin typeface="Avenir Black"/>
              </a:rPr>
              <a:t>Topics </a:t>
            </a:r>
            <a:r>
              <a:rPr lang="de-DE" dirty="0" err="1">
                <a:latin typeface="Avenir Black"/>
              </a:rPr>
              <a:t>of</a:t>
            </a:r>
            <a:r>
              <a:rPr lang="de-DE" dirty="0">
                <a:latin typeface="Avenir Black"/>
              </a:rPr>
              <a:t> </a:t>
            </a:r>
            <a:r>
              <a:rPr lang="de-DE" dirty="0" err="1">
                <a:latin typeface="Avenir Black"/>
              </a:rPr>
              <a:t>interest</a:t>
            </a:r>
            <a:endParaRPr lang="de-DE" dirty="0">
              <a:latin typeface="Avenir Black"/>
            </a:endParaRPr>
          </a:p>
        </p:txBody>
      </p:sp>
      <p:sp>
        <p:nvSpPr>
          <p:cNvPr id="3" name="Inhaltsplatzhalter 2">
            <a:extLst>
              <a:ext uri="{FF2B5EF4-FFF2-40B4-BE49-F238E27FC236}">
                <a16:creationId xmlns:a16="http://schemas.microsoft.com/office/drawing/2014/main" id="{ACDC1DF2-0676-5943-FB15-B458F34C398A}"/>
              </a:ext>
            </a:extLst>
          </p:cNvPr>
          <p:cNvSpPr>
            <a:spLocks noGrp="1"/>
          </p:cNvSpPr>
          <p:nvPr>
            <p:ph idx="1"/>
          </p:nvPr>
        </p:nvSpPr>
        <p:spPr>
          <a:xfrm>
            <a:off x="999563" y="2128604"/>
            <a:ext cx="10306869" cy="2863122"/>
          </a:xfrm>
        </p:spPr>
        <p:txBody>
          <a:bodyPr vert="horz" lIns="91440" tIns="45720" rIns="91440" bIns="45720" rtlCol="0" anchor="t">
            <a:normAutofit fontScale="92500" lnSpcReduction="10000"/>
          </a:bodyPr>
          <a:lstStyle/>
          <a:p>
            <a:pPr>
              <a:buFont typeface="Arial" panose="020B0604020202020204" pitchFamily="34" charset="0"/>
              <a:buChar char="•"/>
            </a:pPr>
            <a:r>
              <a:rPr lang="en-US" dirty="0"/>
              <a:t>Accessibility and language support of published content</a:t>
            </a:r>
          </a:p>
          <a:p>
            <a:pPr>
              <a:buFont typeface="Arial" panose="020B0604020202020204" pitchFamily="34" charset="0"/>
              <a:buChar char="•"/>
            </a:pPr>
            <a:r>
              <a:rPr lang="en-US" dirty="0"/>
              <a:t>Rejuvenating the arts</a:t>
            </a:r>
          </a:p>
          <a:p>
            <a:pPr>
              <a:buFont typeface="Arial" panose="020B0604020202020204" pitchFamily="34" charset="0"/>
              <a:buChar char="•"/>
            </a:pPr>
            <a:r>
              <a:rPr lang="en-US" dirty="0"/>
              <a:t>Making history a power for good to build harmony through understanding</a:t>
            </a:r>
          </a:p>
          <a:p>
            <a:pPr>
              <a:buFont typeface="Arial" panose="020B0604020202020204" pitchFamily="34" charset="0"/>
              <a:buChar char="•"/>
            </a:pPr>
            <a:r>
              <a:rPr lang="en-US" dirty="0"/>
              <a:t>Connecting to broader audiences through multi-lingual WCAG accessible experiences</a:t>
            </a:r>
          </a:p>
          <a:p>
            <a:pPr>
              <a:buFont typeface="Arial" panose="020B0604020202020204" pitchFamily="34" charset="0"/>
              <a:buChar char="•"/>
            </a:pPr>
            <a:r>
              <a:rPr lang="en-US" dirty="0"/>
              <a:t>Finding ways for European citizens and micro businesses to reach their audiences in a ‘fair fight’ with global corporations; particularly those in cultural heritage, creative and artistic industries</a:t>
            </a:r>
          </a:p>
          <a:p>
            <a:pPr marL="0" indent="0">
              <a:buNone/>
            </a:pPr>
            <a:endParaRPr lang="en-US" dirty="0"/>
          </a:p>
          <a:p>
            <a:pPr marL="0" indent="0">
              <a:buNone/>
            </a:pPr>
            <a:endParaRPr lang="en-US" dirty="0"/>
          </a:p>
        </p:txBody>
      </p:sp>
      <p:sp>
        <p:nvSpPr>
          <p:cNvPr id="7" name="Inhaltsplatzhalter 2">
            <a:extLst>
              <a:ext uri="{FF2B5EF4-FFF2-40B4-BE49-F238E27FC236}">
                <a16:creationId xmlns:a16="http://schemas.microsoft.com/office/drawing/2014/main" id="{4C72EE83-38D0-F22F-C2D7-D60547E651EA}"/>
              </a:ext>
            </a:extLst>
          </p:cNvPr>
          <p:cNvSpPr txBox="1">
            <a:spLocks/>
          </p:cNvSpPr>
          <p:nvPr/>
        </p:nvSpPr>
        <p:spPr>
          <a:xfrm>
            <a:off x="952534" y="5081664"/>
            <a:ext cx="8586881" cy="14315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Tx/>
              <a:buBlip>
                <a:blip r:embed="rId2"/>
              </a:buBlip>
              <a:defRPr sz="24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Tx/>
              <a:buBlip>
                <a:blip r:embed="rId3"/>
              </a:buBlip>
              <a:defRPr sz="18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Tx/>
              <a:buBlip>
                <a:blip r:embed="rId3"/>
              </a:buBlip>
              <a:defRPr sz="16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Tx/>
              <a:buBlip>
                <a:blip r:embed="rId3"/>
              </a:buBlip>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venir Book"/>
              </a:rPr>
              <a:t>We have the proprietary ai native technology and understanding to interpret needs and produce outcomes.</a:t>
            </a:r>
            <a:endParaRPr lang="en-US" dirty="0"/>
          </a:p>
          <a:p>
            <a:pPr marL="0" indent="0">
              <a:buFontTx/>
              <a:buNone/>
            </a:pPr>
            <a:endParaRPr lang="de-DE" dirty="0"/>
          </a:p>
        </p:txBody>
      </p:sp>
    </p:spTree>
    <p:extLst>
      <p:ext uri="{BB962C8B-B14F-4D97-AF65-F5344CB8AC3E}">
        <p14:creationId xmlns:p14="http://schemas.microsoft.com/office/powerpoint/2010/main" val="242080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BA13-E3A6-9A66-741E-6BA2907790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B721E4-EE6F-3051-48B6-B5B76EC2DAAD}"/>
              </a:ext>
            </a:extLst>
          </p:cNvPr>
          <p:cNvSpPr>
            <a:spLocks noGrp="1"/>
          </p:cNvSpPr>
          <p:nvPr>
            <p:ph type="title"/>
          </p:nvPr>
        </p:nvSpPr>
        <p:spPr>
          <a:xfrm>
            <a:off x="999564" y="385142"/>
            <a:ext cx="10951842" cy="1325563"/>
          </a:xfrm>
        </p:spPr>
        <p:txBody>
          <a:bodyPr/>
          <a:lstStyle/>
          <a:p>
            <a:r>
              <a:rPr lang="de-DE" sz="4800" err="1">
                <a:latin typeface="Avenir Black"/>
              </a:rPr>
              <a:t>Role</a:t>
            </a:r>
            <a:r>
              <a:rPr lang="de-DE" sz="4800">
                <a:latin typeface="Avenir Black"/>
              </a:rPr>
              <a:t> in </a:t>
            </a:r>
            <a:r>
              <a:rPr lang="de-DE" sz="4800" err="1">
                <a:latin typeface="Avenir Black"/>
              </a:rPr>
              <a:t>the</a:t>
            </a:r>
            <a:r>
              <a:rPr lang="de-DE" sz="4800">
                <a:latin typeface="Avenir Black"/>
              </a:rPr>
              <a:t> STEM-SSH </a:t>
            </a:r>
            <a:r>
              <a:rPr lang="de-DE" sz="4800" err="1">
                <a:latin typeface="Avenir Black"/>
              </a:rPr>
              <a:t>collaboration</a:t>
            </a:r>
            <a:endParaRPr lang="de-DE" sz="4800" err="1"/>
          </a:p>
        </p:txBody>
      </p:sp>
      <p:sp>
        <p:nvSpPr>
          <p:cNvPr id="3" name="Inhaltsplatzhalter 2">
            <a:extLst>
              <a:ext uri="{FF2B5EF4-FFF2-40B4-BE49-F238E27FC236}">
                <a16:creationId xmlns:a16="http://schemas.microsoft.com/office/drawing/2014/main" id="{D61BE086-4718-EE77-5DD9-0CD260600BA4}"/>
              </a:ext>
            </a:extLst>
          </p:cNvPr>
          <p:cNvSpPr>
            <a:spLocks noGrp="1"/>
          </p:cNvSpPr>
          <p:nvPr>
            <p:ph idx="1"/>
          </p:nvPr>
        </p:nvSpPr>
        <p:spPr>
          <a:xfrm>
            <a:off x="999564" y="2491740"/>
            <a:ext cx="10212859" cy="3512046"/>
          </a:xfrm>
        </p:spPr>
        <p:txBody>
          <a:bodyPr vert="horz" lIns="91440" tIns="45720" rIns="91440" bIns="45720" rtlCol="0" anchor="t">
            <a:normAutofit/>
          </a:bodyPr>
          <a:lstStyle/>
          <a:p>
            <a:pPr>
              <a:buFont typeface="Arial" panose="020B0604020202020204" pitchFamily="34" charset="0"/>
              <a:buChar char="•"/>
            </a:pPr>
            <a:r>
              <a:rPr lang="en-GB" dirty="0">
                <a:latin typeface="Avenir Book"/>
              </a:rPr>
              <a:t>We are a support team of organisation and industry ecosystems ‘systems designers’ and digital engineers</a:t>
            </a:r>
          </a:p>
          <a:p>
            <a:pPr>
              <a:buFont typeface="Arial" panose="020B0604020202020204" pitchFamily="34" charset="0"/>
              <a:buChar char="•"/>
            </a:pPr>
            <a:r>
              <a:rPr lang="en-GB" dirty="0">
                <a:latin typeface="Avenir Book"/>
              </a:rPr>
              <a:t>We encourage well-paid local jobs for young people through our UPLIFT programme.</a:t>
            </a:r>
            <a:endParaRPr lang="it-IT" dirty="0">
              <a:latin typeface="Avenir Book"/>
            </a:endParaRPr>
          </a:p>
          <a:p>
            <a:pPr>
              <a:buFont typeface="Arial" panose="020B0604020202020204" pitchFamily="34" charset="0"/>
              <a:buChar char="•"/>
            </a:pPr>
            <a:endParaRPr lang="en-US" dirty="0"/>
          </a:p>
          <a:p>
            <a:pPr marL="0" indent="0">
              <a:buNone/>
            </a:pPr>
            <a:r>
              <a:rPr lang="en-US" dirty="0"/>
              <a:t>We provision or supply the (proprietary) sovereign technology and digitally enabled solutions needed to turn blue ocean paradigm shifts into practical and impactful solutions. </a:t>
            </a:r>
          </a:p>
          <a:p>
            <a:pPr marL="0" indent="0">
              <a:buNone/>
            </a:pPr>
            <a:endParaRPr lang="en-US" dirty="0"/>
          </a:p>
        </p:txBody>
      </p:sp>
    </p:spTree>
    <p:extLst>
      <p:ext uri="{BB962C8B-B14F-4D97-AF65-F5344CB8AC3E}">
        <p14:creationId xmlns:p14="http://schemas.microsoft.com/office/powerpoint/2010/main" val="361021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E784B-4277-F2AB-B9C9-D2A9655264E5}"/>
              </a:ext>
            </a:extLst>
          </p:cNvPr>
          <p:cNvSpPr>
            <a:spLocks noGrp="1"/>
          </p:cNvSpPr>
          <p:nvPr>
            <p:ph type="title"/>
          </p:nvPr>
        </p:nvSpPr>
        <p:spPr/>
        <p:txBody>
          <a:bodyPr/>
          <a:lstStyle/>
          <a:p>
            <a:r>
              <a:rPr lang="de-DE"/>
              <a:t>Contact </a:t>
            </a:r>
            <a:r>
              <a:rPr lang="de-DE" err="1"/>
              <a:t>us</a:t>
            </a:r>
            <a:r>
              <a:rPr lang="de-DE"/>
              <a:t>!</a:t>
            </a:r>
          </a:p>
        </p:txBody>
      </p:sp>
      <p:sp>
        <p:nvSpPr>
          <p:cNvPr id="3" name="Inhaltsplatzhalter 2">
            <a:extLst>
              <a:ext uri="{FF2B5EF4-FFF2-40B4-BE49-F238E27FC236}">
                <a16:creationId xmlns:a16="http://schemas.microsoft.com/office/drawing/2014/main" id="{B08E4F63-1470-892A-4F0B-B1B135696F34}"/>
              </a:ext>
            </a:extLst>
          </p:cNvPr>
          <p:cNvSpPr>
            <a:spLocks noGrp="1"/>
          </p:cNvSpPr>
          <p:nvPr>
            <p:ph idx="1"/>
          </p:nvPr>
        </p:nvSpPr>
        <p:spPr>
          <a:xfrm>
            <a:off x="1074515" y="2191937"/>
            <a:ext cx="7772400" cy="3645910"/>
          </a:xfrm>
        </p:spPr>
        <p:txBody>
          <a:bodyPr/>
          <a:lstStyle/>
          <a:p>
            <a:pPr marL="0" indent="0">
              <a:buNone/>
            </a:pPr>
            <a:r>
              <a:rPr lang="en-US" dirty="0"/>
              <a:t>Ian Tomlin</a:t>
            </a:r>
          </a:p>
          <a:p>
            <a:pPr marL="0" indent="0">
              <a:buNone/>
            </a:pPr>
            <a:r>
              <a:rPr lang="en-US" dirty="0"/>
              <a:t>CEO</a:t>
            </a:r>
          </a:p>
          <a:p>
            <a:pPr marL="0" indent="0">
              <a:buNone/>
            </a:pPr>
            <a:r>
              <a:rPr lang="en-US" dirty="0"/>
              <a:t>Newton Day Ltd / “Build Any”</a:t>
            </a:r>
          </a:p>
          <a:p>
            <a:pPr marL="0" indent="0">
              <a:buNone/>
            </a:pPr>
            <a:r>
              <a:rPr lang="en-US" dirty="0"/>
              <a:t>3</a:t>
            </a:r>
            <a:r>
              <a:rPr lang="en-US" baseline="30000" dirty="0"/>
              <a:t>rd</a:t>
            </a:r>
            <a:r>
              <a:rPr lang="en-US" dirty="0"/>
              <a:t> </a:t>
            </a:r>
            <a:r>
              <a:rPr lang="en-US" dirty="0" err="1"/>
              <a:t>Flr</a:t>
            </a:r>
            <a:r>
              <a:rPr lang="en-US" dirty="0"/>
              <a:t>. 86-90 Paul Street</a:t>
            </a:r>
          </a:p>
          <a:p>
            <a:pPr marL="0" indent="0">
              <a:buNone/>
            </a:pPr>
            <a:r>
              <a:rPr lang="en-US" dirty="0"/>
              <a:t>London</a:t>
            </a:r>
          </a:p>
          <a:p>
            <a:pPr marL="0" indent="0">
              <a:buNone/>
            </a:pPr>
            <a:r>
              <a:rPr lang="en-US" dirty="0"/>
              <a:t>EC2A 4 NE</a:t>
            </a:r>
          </a:p>
          <a:p>
            <a:pPr marL="0" indent="0">
              <a:buNone/>
            </a:pPr>
            <a:r>
              <a:rPr lang="en-US" dirty="0"/>
              <a:t>m. +44 (0)7764220954</a:t>
            </a:r>
          </a:p>
          <a:p>
            <a:pPr marL="0" indent="0">
              <a:buNone/>
            </a:pPr>
            <a:r>
              <a:rPr lang="en-US" dirty="0"/>
              <a:t>e. ian@newtonday.uk</a:t>
            </a:r>
          </a:p>
          <a:p>
            <a:pPr marL="0" indent="0">
              <a:buNone/>
            </a:pPr>
            <a:endParaRPr lang="en-US" dirty="0"/>
          </a:p>
          <a:p>
            <a:pPr marL="0" indent="0">
              <a:buNone/>
            </a:pPr>
            <a:endParaRPr lang="de-DE" dirty="0"/>
          </a:p>
        </p:txBody>
      </p:sp>
    </p:spTree>
    <p:extLst>
      <p:ext uri="{BB962C8B-B14F-4D97-AF65-F5344CB8AC3E}">
        <p14:creationId xmlns:p14="http://schemas.microsoft.com/office/powerpoint/2010/main" val="173538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4FFB1-B4D1-C562-B2AE-1415BB87DFAC}"/>
              </a:ext>
            </a:extLst>
          </p:cNvPr>
          <p:cNvSpPr>
            <a:spLocks noGrp="1"/>
          </p:cNvSpPr>
          <p:nvPr>
            <p:ph type="title"/>
          </p:nvPr>
        </p:nvSpPr>
        <p:spPr/>
        <p:txBody>
          <a:bodyPr/>
          <a:lstStyle/>
          <a:p>
            <a:r>
              <a:rPr lang="de-DE" dirty="0"/>
              <a:t>INSTRUCTIONS 1/3</a:t>
            </a:r>
          </a:p>
        </p:txBody>
      </p:sp>
      <p:sp>
        <p:nvSpPr>
          <p:cNvPr id="3" name="Inhaltsplatzhalter 2">
            <a:extLst>
              <a:ext uri="{FF2B5EF4-FFF2-40B4-BE49-F238E27FC236}">
                <a16:creationId xmlns:a16="http://schemas.microsoft.com/office/drawing/2014/main" id="{0143EF1E-8E30-A8D8-F3C7-CF1E97AFB9DC}"/>
              </a:ext>
            </a:extLst>
          </p:cNvPr>
          <p:cNvSpPr>
            <a:spLocks noGrp="1"/>
          </p:cNvSpPr>
          <p:nvPr>
            <p:ph idx="1"/>
          </p:nvPr>
        </p:nvSpPr>
        <p:spPr/>
        <p:txBody>
          <a:bodyPr/>
          <a:lstStyle/>
          <a:p>
            <a:pPr marL="0" indent="0">
              <a:buNone/>
            </a:pPr>
            <a:r>
              <a:rPr lang="en-US"/>
              <a:t>The second and third slides may show:</a:t>
            </a:r>
          </a:p>
          <a:p>
            <a:pPr lvl="1"/>
            <a:r>
              <a:rPr lang="en-US"/>
              <a:t>The expertise possessed by your company/</a:t>
            </a:r>
            <a:r>
              <a:rPr lang="en-US" err="1"/>
              <a:t>organisation</a:t>
            </a:r>
            <a:endParaRPr lang="en-US"/>
          </a:p>
          <a:p>
            <a:pPr lvl="1"/>
            <a:r>
              <a:rPr lang="en-US"/>
              <a:t>The objectives of your project proposal</a:t>
            </a:r>
          </a:p>
          <a:p>
            <a:pPr lvl="1"/>
            <a:r>
              <a:rPr lang="en-US"/>
              <a:t>An indication of the existing partnership/consortium</a:t>
            </a:r>
          </a:p>
          <a:p>
            <a:pPr lvl="1"/>
            <a:r>
              <a:rPr lang="en-US"/>
              <a:t>The requirements for additional partner(s)</a:t>
            </a:r>
          </a:p>
          <a:p>
            <a:pPr lvl="1"/>
            <a:r>
              <a:rPr lang="en-US"/>
              <a:t>The topics you are interested in</a:t>
            </a:r>
          </a:p>
          <a:p>
            <a:pPr lvl="1"/>
            <a:r>
              <a:rPr lang="en-US"/>
              <a:t>Involvement in previous/ongoing projects in the area</a:t>
            </a:r>
          </a:p>
          <a:p>
            <a:pPr marL="0" indent="0">
              <a:buNone/>
            </a:pPr>
            <a:endParaRPr lang="de-DE"/>
          </a:p>
        </p:txBody>
      </p:sp>
    </p:spTree>
    <p:extLst>
      <p:ext uri="{BB962C8B-B14F-4D97-AF65-F5344CB8AC3E}">
        <p14:creationId xmlns:p14="http://schemas.microsoft.com/office/powerpoint/2010/main" val="416335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D70BE-CF30-1637-0628-B15E039669BE}"/>
              </a:ext>
            </a:extLst>
          </p:cNvPr>
          <p:cNvSpPr>
            <a:spLocks noGrp="1"/>
          </p:cNvSpPr>
          <p:nvPr>
            <p:ph type="title"/>
          </p:nvPr>
        </p:nvSpPr>
        <p:spPr/>
        <p:txBody>
          <a:bodyPr/>
          <a:lstStyle/>
          <a:p>
            <a:r>
              <a:rPr lang="de-DE" dirty="0"/>
              <a:t>INSTRUCTIONS 2/3</a:t>
            </a:r>
          </a:p>
        </p:txBody>
      </p:sp>
      <p:sp>
        <p:nvSpPr>
          <p:cNvPr id="3" name="Inhaltsplatzhalter 2">
            <a:extLst>
              <a:ext uri="{FF2B5EF4-FFF2-40B4-BE49-F238E27FC236}">
                <a16:creationId xmlns:a16="http://schemas.microsoft.com/office/drawing/2014/main" id="{B5B955AC-D67D-5FA7-1572-33DED4FC20D7}"/>
              </a:ext>
            </a:extLst>
          </p:cNvPr>
          <p:cNvSpPr>
            <a:spLocks noGrp="1"/>
          </p:cNvSpPr>
          <p:nvPr>
            <p:ph idx="1"/>
          </p:nvPr>
        </p:nvSpPr>
        <p:spPr/>
        <p:txBody>
          <a:bodyPr/>
          <a:lstStyle/>
          <a:p>
            <a:r>
              <a:rPr lang="en-US"/>
              <a:t>The ‘Contact’ slide should include:</a:t>
            </a:r>
          </a:p>
          <a:p>
            <a:pPr lvl="1"/>
            <a:r>
              <a:rPr lang="en-US"/>
              <a:t>Your name</a:t>
            </a:r>
          </a:p>
          <a:p>
            <a:pPr lvl="1"/>
            <a:r>
              <a:rPr lang="en-US"/>
              <a:t>The name of your </a:t>
            </a:r>
            <a:r>
              <a:rPr lang="en-US" err="1"/>
              <a:t>organisation</a:t>
            </a:r>
            <a:endParaRPr lang="en-US"/>
          </a:p>
          <a:p>
            <a:pPr lvl="1"/>
            <a:r>
              <a:rPr lang="en-US"/>
              <a:t>Your </a:t>
            </a:r>
            <a:r>
              <a:rPr lang="en-US" err="1"/>
              <a:t>organisation’s</a:t>
            </a:r>
            <a:r>
              <a:rPr lang="en-US"/>
              <a:t> logo in the upper right corner (of slides 1-4);</a:t>
            </a:r>
          </a:p>
          <a:p>
            <a:pPr lvl="1"/>
            <a:r>
              <a:rPr lang="en-US"/>
              <a:t>The nature of your </a:t>
            </a:r>
            <a:r>
              <a:rPr lang="en-US" err="1"/>
              <a:t>organisation</a:t>
            </a:r>
            <a:r>
              <a:rPr lang="en-US"/>
              <a:t>; e.g., academic institution, SME, large company, governmental </a:t>
            </a:r>
            <a:r>
              <a:rPr lang="en-US" err="1"/>
              <a:t>organisation</a:t>
            </a:r>
            <a:r>
              <a:rPr lang="en-US"/>
              <a:t>, NGO, etc.</a:t>
            </a:r>
          </a:p>
          <a:p>
            <a:pPr lvl="1"/>
            <a:r>
              <a:rPr lang="en-US"/>
              <a:t>The country from which your </a:t>
            </a:r>
            <a:r>
              <a:rPr lang="en-US" err="1"/>
              <a:t>organisation</a:t>
            </a:r>
            <a:r>
              <a:rPr lang="en-US"/>
              <a:t> operates</a:t>
            </a:r>
          </a:p>
          <a:p>
            <a:endParaRPr lang="de-DE"/>
          </a:p>
        </p:txBody>
      </p:sp>
    </p:spTree>
    <p:extLst>
      <p:ext uri="{BB962C8B-B14F-4D97-AF65-F5344CB8AC3E}">
        <p14:creationId xmlns:p14="http://schemas.microsoft.com/office/powerpoint/2010/main" val="8769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15701-4BAC-8BDF-5A3D-66EBAF9FD6B7}"/>
              </a:ext>
            </a:extLst>
          </p:cNvPr>
          <p:cNvSpPr>
            <a:spLocks noGrp="1"/>
          </p:cNvSpPr>
          <p:nvPr>
            <p:ph type="title"/>
          </p:nvPr>
        </p:nvSpPr>
        <p:spPr/>
        <p:txBody>
          <a:bodyPr/>
          <a:lstStyle/>
          <a:p>
            <a:r>
              <a:rPr lang="de-DE" dirty="0"/>
              <a:t>INSTRUCTIONS 3/3</a:t>
            </a:r>
          </a:p>
        </p:txBody>
      </p:sp>
      <p:sp>
        <p:nvSpPr>
          <p:cNvPr id="3" name="Inhaltsplatzhalter 2">
            <a:extLst>
              <a:ext uri="{FF2B5EF4-FFF2-40B4-BE49-F238E27FC236}">
                <a16:creationId xmlns:a16="http://schemas.microsoft.com/office/drawing/2014/main" id="{19CC94BC-BAE4-1D76-6C62-AA9857265B18}"/>
              </a:ext>
            </a:extLst>
          </p:cNvPr>
          <p:cNvSpPr>
            <a:spLocks noGrp="1"/>
          </p:cNvSpPr>
          <p:nvPr>
            <p:ph idx="1"/>
          </p:nvPr>
        </p:nvSpPr>
        <p:spPr/>
        <p:txBody>
          <a:bodyPr vert="horz" lIns="91440" tIns="45720" rIns="91440" bIns="45720" rtlCol="0" anchor="t">
            <a:normAutofit/>
          </a:bodyPr>
          <a:lstStyle/>
          <a:p>
            <a:pPr marL="0" indent="0">
              <a:buNone/>
            </a:pPr>
            <a:r>
              <a:rPr lang="en-US" dirty="0">
                <a:latin typeface="Avenir Book"/>
              </a:rPr>
              <a:t>Please note:</a:t>
            </a:r>
          </a:p>
          <a:p>
            <a:pPr lvl="1"/>
            <a:r>
              <a:rPr lang="en-US" dirty="0">
                <a:latin typeface="Avenir Book"/>
              </a:rPr>
              <a:t>Presentations must be held in English</a:t>
            </a:r>
          </a:p>
          <a:p>
            <a:pPr lvl="1"/>
            <a:r>
              <a:rPr lang="en-US" dirty="0">
                <a:latin typeface="Avenir Book"/>
              </a:rPr>
              <a:t>Do not overload your slides – provide links to additional material</a:t>
            </a:r>
          </a:p>
          <a:p>
            <a:pPr lvl="1"/>
            <a:r>
              <a:rPr lang="en-US" dirty="0">
                <a:latin typeface="Avenir Book"/>
              </a:rPr>
              <a:t>Do not use videos, etc. as these may not be compatible with the IT system in the online platform</a:t>
            </a:r>
          </a:p>
          <a:p>
            <a:pPr lvl="1"/>
            <a:r>
              <a:rPr lang="en-US" dirty="0">
                <a:latin typeface="Avenir Book"/>
              </a:rPr>
              <a:t>Please do not submit a flash presentation until your participation to the event has been confirmed </a:t>
            </a:r>
          </a:p>
          <a:p>
            <a:pPr lvl="1"/>
            <a:r>
              <a:rPr lang="en-US" dirty="0">
                <a:latin typeface="Avenir Book"/>
              </a:rPr>
              <a:t>Presentations should be submitted to Dominik.Klinkenberg@dlr.de </a:t>
            </a:r>
          </a:p>
          <a:p>
            <a:pPr lvl="1"/>
            <a:r>
              <a:rPr lang="en-US" dirty="0">
                <a:latin typeface="Avenir Book"/>
              </a:rPr>
              <a:t>Submission deadline: </a:t>
            </a:r>
            <a:r>
              <a:rPr lang="en-US" dirty="0">
                <a:highlight>
                  <a:srgbClr val="FFFF00"/>
                </a:highlight>
                <a:latin typeface="Avenir Book"/>
              </a:rPr>
              <a:t>31 January 2026</a:t>
            </a:r>
            <a:endParaRPr lang="en-US" dirty="0">
              <a:highlight>
                <a:srgbClr val="FFFF00"/>
              </a:highlight>
            </a:endParaRPr>
          </a:p>
          <a:p>
            <a:endParaRPr lang="de-DE" dirty="0"/>
          </a:p>
        </p:txBody>
      </p:sp>
    </p:spTree>
    <p:extLst>
      <p:ext uri="{BB962C8B-B14F-4D97-AF65-F5344CB8AC3E}">
        <p14:creationId xmlns:p14="http://schemas.microsoft.com/office/powerpoint/2010/main" val="334328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831D742-3388-1FED-35BA-82896B389BDE}"/>
              </a:ext>
            </a:extLst>
          </p:cNvPr>
          <p:cNvSpPr>
            <a:spLocks noGrp="1"/>
          </p:cNvSpPr>
          <p:nvPr>
            <p:ph type="title"/>
          </p:nvPr>
        </p:nvSpPr>
        <p:spPr>
          <a:xfrm>
            <a:off x="530942" y="405139"/>
            <a:ext cx="11287432" cy="1325563"/>
          </a:xfrm>
        </p:spPr>
        <p:txBody>
          <a:bodyPr/>
          <a:lstStyle/>
          <a:p>
            <a:r>
              <a:rPr lang="en-GB" sz="4000" dirty="0"/>
              <a:t>Tips for Filling in Slide No. 4“Role in STEM-SSH Collaboration”</a:t>
            </a:r>
            <a:endParaRPr lang="de-DE" sz="4000" dirty="0"/>
          </a:p>
        </p:txBody>
      </p:sp>
      <p:sp>
        <p:nvSpPr>
          <p:cNvPr id="5" name="Inhaltsplatzhalter 2">
            <a:extLst>
              <a:ext uri="{FF2B5EF4-FFF2-40B4-BE49-F238E27FC236}">
                <a16:creationId xmlns:a16="http://schemas.microsoft.com/office/drawing/2014/main" id="{C81516C4-F210-EB94-3DC0-4B8889510567}"/>
              </a:ext>
            </a:extLst>
          </p:cNvPr>
          <p:cNvSpPr>
            <a:spLocks noGrp="1"/>
          </p:cNvSpPr>
          <p:nvPr>
            <p:ph idx="1"/>
          </p:nvPr>
        </p:nvSpPr>
        <p:spPr>
          <a:xfrm>
            <a:off x="350635" y="1832978"/>
            <a:ext cx="10514010" cy="4095873"/>
          </a:xfrm>
        </p:spPr>
        <p:txBody>
          <a:bodyPr vert="horz" lIns="91440" tIns="45720" rIns="91440" bIns="45720" rtlCol="0" anchor="t">
            <a:normAutofit/>
          </a:bodyPr>
          <a:lstStyle/>
          <a:p>
            <a:pPr marL="0" indent="0">
              <a:buNone/>
            </a:pPr>
            <a:r>
              <a:rPr lang="en-US" sz="1600" b="1" dirty="0">
                <a:latin typeface="Avenir Book"/>
              </a:rPr>
              <a:t>If you are an SSH expert  </a:t>
            </a:r>
          </a:p>
          <a:p>
            <a:r>
              <a:rPr lang="en-GB" sz="1600" dirty="0"/>
              <a:t>Describe which SSH (Social Sciences and Humanities) competencies you bring (e.g., socio-economic analysis, cultural studies, ethics, governance, communication).</a:t>
            </a:r>
          </a:p>
          <a:p>
            <a:r>
              <a:rPr lang="en-GB" sz="1600" dirty="0"/>
              <a:t>Describe which tools you can provide (e.g., qualitative analyses, participatory methods, policy analysis, longitudinal studies).</a:t>
            </a:r>
          </a:p>
          <a:p>
            <a:r>
              <a:rPr lang="en-GB" sz="1600" dirty="0"/>
              <a:t>Explain how these skills/tools can strengthen the impact, methodology, and implementation of the project. Which results could you help achieve?</a:t>
            </a:r>
            <a:endParaRPr lang="de-DE" sz="1600" dirty="0"/>
          </a:p>
        </p:txBody>
      </p:sp>
      <p:sp>
        <p:nvSpPr>
          <p:cNvPr id="7" name="Inhaltsplatzhalter 2">
            <a:extLst>
              <a:ext uri="{FF2B5EF4-FFF2-40B4-BE49-F238E27FC236}">
                <a16:creationId xmlns:a16="http://schemas.microsoft.com/office/drawing/2014/main" id="{E5C4AA2C-D243-23D6-997A-3E1F4F1E6F0A}"/>
              </a:ext>
            </a:extLst>
          </p:cNvPr>
          <p:cNvSpPr txBox="1">
            <a:spLocks/>
          </p:cNvSpPr>
          <p:nvPr/>
        </p:nvSpPr>
        <p:spPr>
          <a:xfrm>
            <a:off x="350634" y="4069817"/>
            <a:ext cx="11379249" cy="36459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Tx/>
              <a:buBlip>
                <a:blip r:embed="rId2"/>
              </a:buBlip>
              <a:defRPr sz="24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Tx/>
              <a:buBlip>
                <a:blip r:embed="rId3"/>
              </a:buBlip>
              <a:defRPr sz="20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Tx/>
              <a:buBlip>
                <a:blip r:embed="rId3"/>
              </a:buBlip>
              <a:defRPr sz="18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Tx/>
              <a:buBlip>
                <a:blip r:embed="rId3"/>
              </a:buBlip>
              <a:defRPr sz="16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Tx/>
              <a:buBlip>
                <a:blip r:embed="rId3"/>
              </a:buBlip>
              <a:defRPr sz="16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600" b="1" dirty="0">
                <a:latin typeface="Avenir Book"/>
              </a:rPr>
              <a:t>If you are a STEM expert  </a:t>
            </a:r>
          </a:p>
          <a:p>
            <a:r>
              <a:rPr lang="en-GB" sz="1600" dirty="0"/>
              <a:t>Highlight issues related to social impact, governance, inclusiveness, and sustainability as well Clearly show complementarity by emphasizing that technology itself must necessarily be considered in relation to social, economic, and regulatory aspects.</a:t>
            </a:r>
          </a:p>
          <a:p>
            <a:r>
              <a:rPr lang="en-GB" sz="1600" dirty="0"/>
              <a:t>Present concrete scenarios (e.g., real applications with both technological and social implications; WPs, tasks, or deliverables).Describe which SSH (Social Sciences and Humanities) competencies you bring (e.g., socio-economic analysis, cultural studies, ethics, governance, communication).</a:t>
            </a:r>
          </a:p>
        </p:txBody>
      </p:sp>
    </p:spTree>
    <p:extLst>
      <p:ext uri="{BB962C8B-B14F-4D97-AF65-F5344CB8AC3E}">
        <p14:creationId xmlns:p14="http://schemas.microsoft.com/office/powerpoint/2010/main" val="30789644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4-Society_presentation-template" id="{AD7E4BBB-45D5-C147-B996-F1895D2311F1}" vid="{DC951138-64D0-E345-9E49-544DAC4EB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d6032d-5697-4c96-aeae-861fd25a50e1" xsi:nil="true"/>
    <lcf76f155ced4ddcb4097134ff3c332f xmlns="eda8e203-56ed-4712-abbf-bde54c456d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5000DC996B66B42BA7C2B1333B8D66F" ma:contentTypeVersion="15" ma:contentTypeDescription="Creare un nuovo documento." ma:contentTypeScope="" ma:versionID="b9d12433b0eb75eefe37cebbd87ad6d4">
  <xsd:schema xmlns:xsd="http://www.w3.org/2001/XMLSchema" xmlns:xs="http://www.w3.org/2001/XMLSchema" xmlns:p="http://schemas.microsoft.com/office/2006/metadata/properties" xmlns:ns2="eda8e203-56ed-4712-abbf-bde54c456d06" xmlns:ns3="59d6032d-5697-4c96-aeae-861fd25a50e1" targetNamespace="http://schemas.microsoft.com/office/2006/metadata/properties" ma:root="true" ma:fieldsID="554fa234b64b58e4b144f41d64e6b01b" ns2:_="" ns3:_="">
    <xsd:import namespace="eda8e203-56ed-4712-abbf-bde54c456d06"/>
    <xsd:import namespace="59d6032d-5697-4c96-aeae-861fd25a50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8e203-56ed-4712-abbf-bde54c456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d6032d-5697-4c96-aeae-861fd25a50e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01f9005-5534-4d8e-938c-cb74c2cfc287}" ma:internalName="TaxCatchAll" ma:showField="CatchAllData" ma:web="59d6032d-5697-4c96-aeae-861fd25a5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F20C2A-2ED5-438E-90E1-BC7BCF594B2F}">
  <ds:schemaRefs>
    <ds:schemaRef ds:uri="http://schemas.microsoft.com/sharepoint/v3/contenttype/forms"/>
  </ds:schemaRefs>
</ds:datastoreItem>
</file>

<file path=customXml/itemProps2.xml><?xml version="1.0" encoding="utf-8"?>
<ds:datastoreItem xmlns:ds="http://schemas.openxmlformats.org/officeDocument/2006/customXml" ds:itemID="{AC695D55-8E27-4912-9190-CF0F1098D09E}">
  <ds:schemaRefs>
    <ds:schemaRef ds:uri="http://schemas.microsoft.com/office/2006/metadata/properties"/>
    <ds:schemaRef ds:uri="59d6032d-5697-4c96-aeae-861fd25a50e1"/>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eda8e203-56ed-4712-abbf-bde54c456d06"/>
    <ds:schemaRef ds:uri="http://www.w3.org/XML/1998/namespace"/>
    <ds:schemaRef ds:uri="http://purl.org/dc/terms/"/>
  </ds:schemaRefs>
</ds:datastoreItem>
</file>

<file path=customXml/itemProps3.xml><?xml version="1.0" encoding="utf-8"?>
<ds:datastoreItem xmlns:ds="http://schemas.openxmlformats.org/officeDocument/2006/customXml" ds:itemID="{4AB6F804-4495-4E93-A76A-739BC97CBACC}">
  <ds:schemaRefs>
    <ds:schemaRef ds:uri="59d6032d-5697-4c96-aeae-861fd25a50e1"/>
    <ds:schemaRef ds:uri="eda8e203-56ed-4712-abbf-bde54c456d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Net-4-Society_presentation-template</Template>
  <TotalTime>18</TotalTime>
  <Words>694</Words>
  <Application>Microsoft Macintosh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vt:lpstr>
      <vt:lpstr>Calibri</vt:lpstr>
      <vt:lpstr>Avenir Book</vt:lpstr>
      <vt:lpstr>Cambria</vt:lpstr>
      <vt:lpstr>Avenir Black</vt:lpstr>
      <vt:lpstr>Office</vt:lpstr>
      <vt:lpstr>Collaborative online Brokerage event:   “Artificial intelligence in Horizon Europe calls: an interdisciplinary challenge”</vt:lpstr>
      <vt:lpstr>Our expertise /project idea</vt:lpstr>
      <vt:lpstr>Topics of interest</vt:lpstr>
      <vt:lpstr>Role in the STEM-SSH collaboration</vt:lpstr>
      <vt:lpstr>Contact us!</vt:lpstr>
      <vt:lpstr>INSTRUCTIONS 1/3</vt:lpstr>
      <vt:lpstr>INSTRUCTIONS 2/3</vt:lpstr>
      <vt:lpstr>INSTRUCTIONS 3/3</vt:lpstr>
      <vt:lpstr>Tips for Filling in Slide No. 4“Role in STEM-SSH Collaboration”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Brokerage Event Flash presentation</dc:title>
  <dc:creator>Dominik Klinkenberg</dc:creator>
  <cp:lastModifiedBy>Ian Tomlin</cp:lastModifiedBy>
  <cp:revision>49</cp:revision>
  <dcterms:created xsi:type="dcterms:W3CDTF">2022-11-29T06:06:40Z</dcterms:created>
  <dcterms:modified xsi:type="dcterms:W3CDTF">2026-02-23T13:59:26Z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0x01010095000DC996B66B42BA7C2B1333B8D66F</vt:lpwstr>
  </property>
  <property fmtid="{D5CDD505-2E9C-101B-9397-08002B2CF9AE}" pid="3" name="MediaServiceImageTags">
    <vt:lpwstr/>
  </property>
</Properties>
</file>