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6" r:id="rId5"/>
    <p:sldId id="257" r:id="rId6"/>
    <p:sldId id="259" r:id="rId7"/>
    <p:sldId id="266" r:id="rId8"/>
    <p:sldId id="260" r:id="rId9"/>
  </p:sldIdLst>
  <p:sldSz cx="12192000" cy="6858000"/>
  <p:notesSz cx="6858000" cy="9144000"/>
  <p:embeddedFontLst>
    <p:embeddedFont>
      <p:font typeface="Avenir" panose="02000503020000020003" pitchFamily="2" charset="0"/>
      <p:regular r:id="rId12"/>
      <p:italic r:id="rId13"/>
    </p:embeddedFont>
    <p:embeddedFont>
      <p:font typeface="Avenir Black" panose="02000503020000020003" pitchFamily="2" charset="0"/>
      <p:bold r:id="rId14"/>
      <p:italic r:id="rId15"/>
      <p:boldItalic r:id="rId16"/>
    </p:embeddedFont>
    <p:embeddedFont>
      <p:font typeface="Avenir Book" panose="02000503020000020003" pitchFamily="2" charset="0"/>
      <p:regular r:id="rId17"/>
      <p:italic r:id="rId18"/>
    </p:embeddedFont>
    <p:embeddedFont>
      <p:font typeface="Cambria" panose="02040503050406030204" pitchFamily="18" charset="0"/>
      <p:regular r:id="rId19"/>
      <p:bold r:id="rId20"/>
      <p:italic r:id="rId21"/>
      <p:boldItalic r:id="rId22"/>
    </p:embeddedFont>
    <p:embeddedFont>
      <p:font typeface="Gill Sans MT" panose="020B0502020104020203" pitchFamily="34" charset="77"/>
      <p:regular r:id="rId23"/>
      <p:bold r:id="rId24"/>
      <p:italic r:id="rId25"/>
      <p:boldItalic r:id="rId26"/>
    </p:embeddedFont>
    <p:embeddedFont>
      <p:font typeface="Gill Sans Nova" panose="020B0602020104020203" pitchFamily="34" charset="0"/>
      <p:regular r:id="rId27"/>
      <p:bold r:id="rId28"/>
      <p:italic r:id="rId29"/>
      <p:boldItalic r:id="rId30"/>
    </p:embeddedFont>
    <p:embeddedFont>
      <p:font typeface="Roboto Medium" panose="02000000000000000000" pitchFamily="2" charset="0"/>
      <p:regular r:id="rId31"/>
      <p:italic r:id="rId32"/>
    </p:embeddedFont>
    <p:embeddedFont>
      <p:font typeface="Verdana" panose="020B0604030504040204" pitchFamily="34" charset="0"/>
      <p:regular r:id="rId33"/>
      <p:bold r:id="rId34"/>
      <p:italic r:id="rId35"/>
      <p:boldItalic r:id="rId36"/>
    </p:embeddedFont>
  </p:embeddedFontLst>
  <p:defaultTextStyle>
    <a:defPPr>
      <a:defRPr lang="en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811"/>
    <a:srgbClr val="F79438"/>
    <a:srgbClr val="92BB39"/>
    <a:srgbClr val="43DD93"/>
    <a:srgbClr val="249C7E"/>
    <a:srgbClr val="007A5F"/>
    <a:srgbClr val="C0D5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2044EE-BE8B-904B-9F2F-29FABD861E64}" v="133" dt="2026-01-26T21:23:57.2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79"/>
    <p:restoredTop sz="94707"/>
  </p:normalViewPr>
  <p:slideViewPr>
    <p:cSldViewPr snapToGrid="0">
      <p:cViewPr varScale="1">
        <p:scale>
          <a:sx n="112" d="100"/>
          <a:sy n="112" d="100"/>
        </p:scale>
        <p:origin x="232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9" Type="http://schemas.openxmlformats.org/officeDocument/2006/relationships/theme" Target="theme/theme1.xml"/><Relationship Id="rId21" Type="http://schemas.openxmlformats.org/officeDocument/2006/relationships/font" Target="fonts/font10.fntdata"/><Relationship Id="rId34" Type="http://schemas.openxmlformats.org/officeDocument/2006/relationships/font" Target="fonts/font23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24" Type="http://schemas.openxmlformats.org/officeDocument/2006/relationships/font" Target="fonts/font13.fntdata"/><Relationship Id="rId32" Type="http://schemas.openxmlformats.org/officeDocument/2006/relationships/font" Target="fonts/font2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font" Target="fonts/font25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font" Target="fonts/font24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font" Target="fonts/font22.fntdata"/><Relationship Id="rId3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3E55733-5C6D-F406-BB3C-09B7B2D076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E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C0D55E-5A17-CFBC-B7F3-55F6297C25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4AFD1D-7AD8-F14E-A8E2-6005D8532FCE}" type="datetimeFigureOut">
              <a:rPr lang="en-EE" smtClean="0"/>
              <a:t>2/23/26</a:t>
            </a:fld>
            <a:endParaRPr lang="en-E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A4CAB5-0993-AEBC-98F6-2E92E0C675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E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E3A45C-D25A-57D1-3DE9-CDC95E0F64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2EE9A3-33B3-5A49-A057-DA313AFA0CF1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526593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84844-E80E-5B4E-BEC0-6E2E7F78832A}" type="datetimeFigureOut">
              <a:rPr lang="en-EE" smtClean="0"/>
              <a:t>2/23/26</a:t>
            </a:fld>
            <a:endParaRPr lang="en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75F68-6492-1143-ADF3-41BDBD652A54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761455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ACE1E-71EE-059D-987A-2B6362D738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29640" y="2405538"/>
            <a:ext cx="8225790" cy="18411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70000"/>
              </a:lnSpc>
              <a:defRPr sz="7200" b="1" i="0" baseline="0">
                <a:solidFill>
                  <a:srgbClr val="007A5F"/>
                </a:solidFill>
                <a:latin typeface="Avenir Black" panose="02000503020000020003" pitchFamily="2" charset="0"/>
              </a:defRPr>
            </a:lvl1pPr>
          </a:lstStyle>
          <a:p>
            <a:r>
              <a:rPr lang="en-GB"/>
              <a:t>Title slide</a:t>
            </a:r>
            <a:endParaRPr lang="en-E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9A7531-56C1-FCAF-DA7D-B3C90556F4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29640" y="4425669"/>
            <a:ext cx="8225790" cy="5241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aseline="0">
                <a:latin typeface="Avenir" panose="02000503020000020003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</a:t>
            </a:r>
            <a:endParaRPr lang="en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861AB6-38F2-E190-AEA8-7F41A24AEF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5360" y="5921057"/>
            <a:ext cx="2743200" cy="365125"/>
          </a:xfrm>
        </p:spPr>
        <p:txBody>
          <a:bodyPr/>
          <a:lstStyle>
            <a:lvl1pPr>
              <a:defRPr sz="1400" b="0" i="0">
                <a:solidFill>
                  <a:srgbClr val="007A5F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Date</a:t>
            </a:r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3649745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CD90F3-3B9C-25F7-38DE-133064B6FC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117429" y="827926"/>
            <a:ext cx="2026023" cy="5309724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  <a:endParaRPr lang="en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F8FFC7-F4A1-B41E-E8F1-A7E6D17890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99564" y="827926"/>
            <a:ext cx="7004798" cy="530972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129801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BCAED-2D91-285C-57CD-5280961C6C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4872" y="1628439"/>
            <a:ext cx="8393206" cy="2155452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EE"/>
              <a:t>End slide</a:t>
            </a:r>
          </a:p>
        </p:txBody>
      </p:sp>
    </p:spTree>
    <p:extLst>
      <p:ext uri="{BB962C8B-B14F-4D97-AF65-F5344CB8AC3E}">
        <p14:creationId xmlns:p14="http://schemas.microsoft.com/office/powerpoint/2010/main" val="3619502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D7A01-F764-ECCE-BA40-880E04BB70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9564" y="827926"/>
            <a:ext cx="9139518" cy="132556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85000"/>
              </a:lnSpc>
              <a:defRPr sz="6000" b="1" i="0">
                <a:solidFill>
                  <a:srgbClr val="007A5F"/>
                </a:solidFill>
                <a:latin typeface="Avenir Black" panose="02000503020000020003" pitchFamily="2" charset="0"/>
              </a:defRPr>
            </a:lvl1pPr>
          </a:lstStyle>
          <a:p>
            <a:r>
              <a:rPr lang="en-GB"/>
              <a:t>Click to edit Master</a:t>
            </a:r>
            <a:br>
              <a:rPr lang="en-GB"/>
            </a:br>
            <a:r>
              <a:rPr lang="en-GB"/>
              <a:t>title style</a:t>
            </a:r>
            <a:endParaRPr lang="en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AE542-A6D2-4D84-3EDF-E8313DD26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564" y="2491740"/>
            <a:ext cx="7772400" cy="364591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Tx/>
              <a:buBlip>
                <a:blip r:embed="rId2"/>
              </a:buBlip>
              <a:defRPr sz="2400" b="0" i="0">
                <a:latin typeface="Avenir Book" panose="02000503020000020003" pitchFamily="2" charset="0"/>
              </a:defRPr>
            </a:lvl1pPr>
            <a:lvl2pPr marL="685800" indent="-228600">
              <a:buFontTx/>
              <a:buBlip>
                <a:blip r:embed="rId3"/>
              </a:buBlip>
              <a:defRPr b="0" i="0">
                <a:latin typeface="Avenir Book" panose="02000503020000020003" pitchFamily="2" charset="0"/>
              </a:defRPr>
            </a:lvl2pPr>
            <a:lvl3pPr marL="1143000" indent="-228600">
              <a:buFontTx/>
              <a:buBlip>
                <a:blip r:embed="rId3"/>
              </a:buBlip>
              <a:defRPr b="0" i="0">
                <a:latin typeface="Avenir Book" panose="02000503020000020003" pitchFamily="2" charset="0"/>
              </a:defRPr>
            </a:lvl3pPr>
            <a:lvl4pPr marL="1600200" indent="-228600">
              <a:buFontTx/>
              <a:buBlip>
                <a:blip r:embed="rId3"/>
              </a:buBlip>
              <a:defRPr b="0" i="0">
                <a:latin typeface="Avenir Book" panose="02000503020000020003" pitchFamily="2" charset="0"/>
              </a:defRPr>
            </a:lvl4pPr>
            <a:lvl5pPr marL="2057400" indent="-228600">
              <a:buFontTx/>
              <a:buBlip>
                <a:blip r:embed="rId3"/>
              </a:buBlip>
              <a:defRPr b="0" i="0">
                <a:latin typeface="Avenir Book" panose="02000503020000020003" pitchFamily="2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231997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E1B35-69E8-E9A3-D337-40961532ED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9563" y="827926"/>
            <a:ext cx="9166413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</a:t>
            </a:r>
            <a:br>
              <a:rPr lang="en-GB"/>
            </a:br>
            <a:r>
              <a:rPr lang="en-GB"/>
              <a:t>title style</a:t>
            </a:r>
            <a:endParaRPr lang="en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DEC54-B968-1312-A205-370FE96258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9563" y="2388870"/>
            <a:ext cx="4452546" cy="37487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E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6EA285-0F22-CA4C-ECC8-2928AE7B8D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3431" y="2388870"/>
            <a:ext cx="4452546" cy="37487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3912850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F27D9-1516-A711-BB2E-2240F621D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565" y="827926"/>
            <a:ext cx="9166412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DC0FF5-EE11-39E4-0AD1-770A61B6C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9564" y="2308860"/>
            <a:ext cx="4428116" cy="6590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E7ECDF-4207-F933-6CD2-20EC977E0E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99564" y="3123247"/>
            <a:ext cx="4428116" cy="30144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E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F58E62-643D-580F-A712-268038D360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37860" y="2308860"/>
            <a:ext cx="4428117" cy="6590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4DD545-A706-81CB-F4D5-BCE444DB60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37860" y="3123247"/>
            <a:ext cx="4428117" cy="30144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832689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375E1-AB73-188A-FD68-B41B3A8D46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9564" y="827926"/>
            <a:ext cx="9166413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</a:t>
            </a:r>
            <a:br>
              <a:rPr lang="en-GB"/>
            </a:br>
            <a:r>
              <a:rPr lang="en-GB"/>
              <a:t>title style</a:t>
            </a:r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3876264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3663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BBD1F-1B06-EE35-F6E6-8928AB147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564" y="827926"/>
            <a:ext cx="3772461" cy="1469764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B4F07-3096-AC02-A59F-82D4B171B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827926"/>
            <a:ext cx="4982789" cy="530972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34EEBF-41E8-DD1A-8D78-C5F53C9528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9564" y="2392680"/>
            <a:ext cx="3772461" cy="37449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00536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CF088-4624-6EB2-C601-F3F2A34E6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564" y="827926"/>
            <a:ext cx="376928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E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1E670B-D894-C20A-E7DD-7ED449C50B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4982789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881C17-7B54-D382-7F1A-54F3CC1703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9564" y="2526030"/>
            <a:ext cx="3769285" cy="3611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3652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20705-D5E1-6B6A-D63A-D69B7ABBB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564" y="827926"/>
            <a:ext cx="9166413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D1A21A-81F6-1842-D10A-C6E112BD2D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99565" y="2288426"/>
            <a:ext cx="7790778" cy="384922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3893742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1FE797-3C63-8526-2AEB-911784EE2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459" y="821530"/>
            <a:ext cx="91395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</a:t>
            </a:r>
            <a:br>
              <a:rPr lang="en-GB"/>
            </a:br>
            <a:r>
              <a:rPr lang="en-GB"/>
              <a:t>title style</a:t>
            </a:r>
            <a:endParaRPr lang="en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1E42E9-5BCE-CDFB-35AF-EBB5954F8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9175" y="2491740"/>
            <a:ext cx="7771167" cy="3636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4534F-A869-9A5E-4A37-6394356724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645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19.05.22</a:t>
            </a:r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03913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51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6000" b="1" i="0" kern="1200">
          <a:solidFill>
            <a:srgbClr val="007A5F"/>
          </a:solidFill>
          <a:latin typeface="Avenir Black" panose="0200050302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4"/>
        </a:buBlip>
        <a:defRPr sz="24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4"/>
        </a:buBlip>
        <a:defRPr sz="20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4"/>
        </a:buBlip>
        <a:defRPr sz="18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4"/>
        </a:buBlip>
        <a:defRPr sz="16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4"/>
        </a:buBlip>
        <a:defRPr sz="16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8544A339-31C6-AB47-1AB9-B823C1183F06}"/>
              </a:ext>
            </a:extLst>
          </p:cNvPr>
          <p:cNvSpPr/>
          <p:nvPr/>
        </p:nvSpPr>
        <p:spPr>
          <a:xfrm>
            <a:off x="7709096" y="1153551"/>
            <a:ext cx="3165230" cy="5711483"/>
          </a:xfrm>
          <a:custGeom>
            <a:avLst/>
            <a:gdLst>
              <a:gd name="csX0" fmla="*/ 3165230 w 3165230"/>
              <a:gd name="csY0" fmla="*/ 872197 h 5711483"/>
              <a:gd name="csX1" fmla="*/ 0 w 3165230"/>
              <a:gd name="csY1" fmla="*/ 0 h 5711483"/>
              <a:gd name="csX2" fmla="*/ 858129 w 3165230"/>
              <a:gd name="csY2" fmla="*/ 5711483 h 5711483"/>
              <a:gd name="csX3" fmla="*/ 3165230 w 3165230"/>
              <a:gd name="csY3" fmla="*/ 872197 h 571148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3165230" h="5711483">
                <a:moveTo>
                  <a:pt x="3165230" y="872197"/>
                </a:moveTo>
                <a:lnTo>
                  <a:pt x="0" y="0"/>
                </a:lnTo>
                <a:lnTo>
                  <a:pt x="858129" y="5711483"/>
                </a:lnTo>
                <a:lnTo>
                  <a:pt x="3165230" y="872197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 l="-7000" t="-14000" r="-11000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E9F69AB-8FBC-33CC-34A8-495D3053DD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1920" y="650477"/>
            <a:ext cx="3536837" cy="950115"/>
          </a:xfrm>
        </p:spPr>
        <p:txBody>
          <a:bodyPr>
            <a:noAutofit/>
          </a:bodyPr>
          <a:lstStyle/>
          <a:p>
            <a:r>
              <a:rPr lang="en-GB" sz="2000" dirty="0"/>
              <a:t>“Artificial intelligence in Horizon Europe calls: an interdisciplinary challenge”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84E462-3BC9-9C5B-3ABF-13AA5FD53968}"/>
              </a:ext>
            </a:extLst>
          </p:cNvPr>
          <p:cNvSpPr txBox="1"/>
          <p:nvPr/>
        </p:nvSpPr>
        <p:spPr>
          <a:xfrm>
            <a:off x="635505" y="5083500"/>
            <a:ext cx="75511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lack" panose="02000503020000020003" pitchFamily="2" charset="0"/>
                <a:ea typeface="+mj-ea"/>
                <a:cs typeface="+mj-cs"/>
              </a:rPr>
              <a:t>SSH for a human &amp; </a:t>
            </a:r>
            <a:r>
              <a:rPr lang="it-IT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Black" panose="02000503020000020003" pitchFamily="2" charset="0"/>
                <a:ea typeface="+mj-ea"/>
                <a:cs typeface="+mj-cs"/>
              </a:rPr>
              <a:t>sustainable</a:t>
            </a:r>
            <a:r>
              <a:rPr lang="it-IT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lack" panose="02000503020000020003" pitchFamily="2" charset="0"/>
                <a:ea typeface="+mj-ea"/>
                <a:cs typeface="+mj-cs"/>
              </a:rPr>
              <a:t> impact</a:t>
            </a:r>
            <a:br>
              <a:rPr lang="it-IT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lack" panose="02000503020000020003" pitchFamily="2" charset="0"/>
                <a:ea typeface="+mj-ea"/>
                <a:cs typeface="+mj-cs"/>
              </a:rPr>
            </a:b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lack" panose="02000503020000020003" pitchFamily="2" charset="0"/>
                <a:ea typeface="+mj-ea"/>
                <a:cs typeface="+mj-cs"/>
              </a:rPr>
              <a:t>Bram Lievens – SMIT, </a:t>
            </a:r>
            <a:r>
              <a:rPr lang="it-I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Black" panose="02000503020000020003" pitchFamily="2" charset="0"/>
                <a:ea typeface="+mj-ea"/>
                <a:cs typeface="+mj-cs"/>
              </a:rPr>
              <a:t>Vrije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lack" panose="02000503020000020003" pitchFamily="2" charset="0"/>
                <a:ea typeface="+mj-ea"/>
                <a:cs typeface="+mj-cs"/>
              </a:rPr>
              <a:t> </a:t>
            </a:r>
            <a:r>
              <a:rPr lang="it-I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Black" panose="02000503020000020003" pitchFamily="2" charset="0"/>
                <a:ea typeface="+mj-ea"/>
                <a:cs typeface="+mj-cs"/>
              </a:rPr>
              <a:t>Universiteit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lack" panose="02000503020000020003" pitchFamily="2" charset="0"/>
                <a:ea typeface="+mj-ea"/>
                <a:cs typeface="+mj-cs"/>
              </a:rPr>
              <a:t> </a:t>
            </a:r>
            <a:r>
              <a:rPr lang="it-I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Black" panose="02000503020000020003" pitchFamily="2" charset="0"/>
                <a:ea typeface="+mj-ea"/>
                <a:cs typeface="+mj-cs"/>
              </a:rPr>
              <a:t>Brussel</a:t>
            </a:r>
            <a:endParaRPr lang="it-IT" sz="2400" dirty="0">
              <a:solidFill>
                <a:schemeClr val="tx1">
                  <a:lumMod val="65000"/>
                  <a:lumOff val="35000"/>
                </a:schemeClr>
              </a:solidFill>
              <a:latin typeface="Avenir Black" panose="02000503020000020003" pitchFamily="2" charset="0"/>
              <a:ea typeface="+mj-ea"/>
              <a:cs typeface="+mj-cs"/>
            </a:endParaRPr>
          </a:p>
          <a:p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lack" panose="02000503020000020003" pitchFamily="2" charset="0"/>
                <a:ea typeface="+mj-ea"/>
                <a:cs typeface="+mj-cs"/>
              </a:rPr>
              <a:t>https://</a:t>
            </a:r>
            <a:r>
              <a:rPr lang="it-I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Black" panose="02000503020000020003" pitchFamily="2" charset="0"/>
                <a:ea typeface="+mj-ea"/>
                <a:cs typeface="+mj-cs"/>
              </a:rPr>
              <a:t>smit.research.vub.be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Avenir Black" panose="02000503020000020003" pitchFamily="2" charset="0"/>
              <a:ea typeface="+mj-ea"/>
              <a:cs typeface="+mj-cs"/>
            </a:endParaRPr>
          </a:p>
        </p:txBody>
      </p:sp>
      <p:pic>
        <p:nvPicPr>
          <p:cNvPr id="4" name="Picture 3" descr="A close-up of a logo&#10;&#10;AI-generated content may be incorrect.">
            <a:extLst>
              <a:ext uri="{FF2B5EF4-FFF2-40B4-BE49-F238E27FC236}">
                <a16:creationId xmlns:a16="http://schemas.microsoft.com/office/drawing/2014/main" id="{7B6FE00E-8F10-4821-9C85-A9297A8B6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6847" y="173876"/>
            <a:ext cx="3423828" cy="752859"/>
          </a:xfrm>
          <a:prstGeom prst="rect">
            <a:avLst/>
          </a:prstGeom>
        </p:spPr>
      </p:pic>
      <p:pic>
        <p:nvPicPr>
          <p:cNvPr id="7" name="Picture 2" descr="IMEC logo">
            <a:extLst>
              <a:ext uri="{FF2B5EF4-FFF2-40B4-BE49-F238E27FC236}">
                <a16:creationId xmlns:a16="http://schemas.microsoft.com/office/drawing/2014/main" id="{ABF7B488-65F5-812A-4EFF-009D577D8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188" y="1000381"/>
            <a:ext cx="1509487" cy="45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d Emergency STOP Button for AI ...">
            <a:extLst>
              <a:ext uri="{FF2B5EF4-FFF2-40B4-BE49-F238E27FC236}">
                <a16:creationId xmlns:a16="http://schemas.microsoft.com/office/drawing/2014/main" id="{1B1CCDDE-7BEF-216E-A27C-C8B18CD15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05" y="1978416"/>
            <a:ext cx="2901168" cy="290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30383C-3FFD-7AD8-EEA0-98BBE9F9C619}"/>
              </a:ext>
            </a:extLst>
          </p:cNvPr>
          <p:cNvSpPr txBox="1"/>
          <p:nvPr/>
        </p:nvSpPr>
        <p:spPr>
          <a:xfrm>
            <a:off x="3809998" y="2627052"/>
            <a:ext cx="41206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lack" panose="02000503020000020003" pitchFamily="2" charset="0"/>
                <a:ea typeface="+mj-ea"/>
                <a:cs typeface="+mj-cs"/>
              </a:rPr>
              <a:t>How to know</a:t>
            </a:r>
          </a:p>
          <a:p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lack" panose="02000503020000020003" pitchFamily="2" charset="0"/>
                <a:ea typeface="+mj-ea"/>
                <a:cs typeface="+mj-cs"/>
              </a:rPr>
              <a:t>when to press STOP</a:t>
            </a:r>
          </a:p>
          <a:p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lack" panose="02000503020000020003" pitchFamily="2" charset="0"/>
                <a:ea typeface="+mj-ea"/>
                <a:cs typeface="+mj-cs"/>
              </a:rPr>
              <a:t>&amp; by whom</a:t>
            </a:r>
          </a:p>
        </p:txBody>
      </p:sp>
    </p:spTree>
    <p:extLst>
      <p:ext uri="{BB962C8B-B14F-4D97-AF65-F5344CB8AC3E}">
        <p14:creationId xmlns:p14="http://schemas.microsoft.com/office/powerpoint/2010/main" val="1918555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185BD-7BF0-B181-0B92-06BE89FE2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564" y="57568"/>
            <a:ext cx="9139518" cy="1325563"/>
          </a:xfrm>
        </p:spPr>
        <p:txBody>
          <a:bodyPr/>
          <a:lstStyle/>
          <a:p>
            <a:r>
              <a:rPr lang="de-DE" sz="4000" dirty="0" err="1">
                <a:latin typeface="Avenir Black"/>
              </a:rPr>
              <a:t>Our</a:t>
            </a:r>
            <a:r>
              <a:rPr lang="de-DE" sz="4000" dirty="0">
                <a:latin typeface="Avenir Black"/>
              </a:rPr>
              <a:t> </a:t>
            </a:r>
            <a:r>
              <a:rPr lang="de-DE" sz="4000" dirty="0" err="1">
                <a:latin typeface="Avenir Black"/>
              </a:rPr>
              <a:t>expertise</a:t>
            </a:r>
            <a:endParaRPr lang="en-EE" sz="4000" dirty="0" err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9F8A5C-7C2D-FBDF-486D-314A6AF6A051}"/>
              </a:ext>
            </a:extLst>
          </p:cNvPr>
          <p:cNvSpPr txBox="1"/>
          <p:nvPr/>
        </p:nvSpPr>
        <p:spPr>
          <a:xfrm>
            <a:off x="999564" y="1202600"/>
            <a:ext cx="8827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lack"/>
                <a:ea typeface="+mj-ea"/>
                <a:cs typeface="+mj-cs"/>
              </a:rPr>
              <a:t>Addressing non-technical challenges in AI solutions</a:t>
            </a:r>
          </a:p>
        </p:txBody>
      </p:sp>
      <p:pic>
        <p:nvPicPr>
          <p:cNvPr id="22" name="Picture 21" descr="A screenshot of a diagram&#10;&#10;AI-generated content may be incorrect.">
            <a:extLst>
              <a:ext uri="{FF2B5EF4-FFF2-40B4-BE49-F238E27FC236}">
                <a16:creationId xmlns:a16="http://schemas.microsoft.com/office/drawing/2014/main" id="{D7985476-6222-9291-D24F-E741696D40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229" b="10233"/>
          <a:stretch>
            <a:fillRect/>
          </a:stretch>
        </p:blipFill>
        <p:spPr>
          <a:xfrm>
            <a:off x="1195271" y="1725820"/>
            <a:ext cx="9801457" cy="4630191"/>
          </a:xfrm>
          <a:prstGeom prst="rect">
            <a:avLst/>
          </a:prstGeom>
        </p:spPr>
      </p:pic>
      <p:pic>
        <p:nvPicPr>
          <p:cNvPr id="23" name="Picture 22" descr="A close-up of a logo&#10;&#10;AI-generated content may be incorrect.">
            <a:extLst>
              <a:ext uri="{FF2B5EF4-FFF2-40B4-BE49-F238E27FC236}">
                <a16:creationId xmlns:a16="http://schemas.microsoft.com/office/drawing/2014/main" id="{6FC900AF-82D6-E077-BAAB-FB080CE0C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4917" y="123709"/>
            <a:ext cx="2636232" cy="57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442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A2FA0D-FAC2-8489-8BA8-5EEB0B1E6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114" y="506034"/>
            <a:ext cx="9139518" cy="1325563"/>
          </a:xfrm>
        </p:spPr>
        <p:txBody>
          <a:bodyPr/>
          <a:lstStyle/>
          <a:p>
            <a:r>
              <a:rPr lang="de-DE" dirty="0">
                <a:latin typeface="Avenir Black"/>
              </a:rPr>
              <a:t>Topics </a:t>
            </a:r>
            <a:r>
              <a:rPr lang="de-DE" dirty="0" err="1">
                <a:latin typeface="Avenir Black"/>
              </a:rPr>
              <a:t>of</a:t>
            </a:r>
            <a:r>
              <a:rPr lang="de-DE" dirty="0">
                <a:latin typeface="Avenir Black"/>
              </a:rPr>
              <a:t> </a:t>
            </a:r>
            <a:r>
              <a:rPr lang="de-DE" dirty="0" err="1">
                <a:latin typeface="Avenir Black"/>
              </a:rPr>
              <a:t>interest</a:t>
            </a:r>
            <a:endParaRPr lang="de-DE" dirty="0">
              <a:latin typeface="Avenir Black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D470A1-11BB-56E8-A2EB-C26B256DD0AC}"/>
              </a:ext>
            </a:extLst>
          </p:cNvPr>
          <p:cNvSpPr txBox="1"/>
          <p:nvPr/>
        </p:nvSpPr>
        <p:spPr>
          <a:xfrm>
            <a:off x="3199133" y="5273714"/>
            <a:ext cx="19887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92BB39"/>
                </a:solidFill>
                <a:latin typeface="Gill Sans Nova" panose="020B0602020104020203" pitchFamily="34" charset="0"/>
              </a:rPr>
              <a:t>MEANINGFUL</a:t>
            </a:r>
          </a:p>
          <a:p>
            <a:pPr algn="ctr"/>
            <a:r>
              <a:rPr lang="en-US" sz="2000" b="1" dirty="0">
                <a:solidFill>
                  <a:srgbClr val="92BB39"/>
                </a:solidFill>
                <a:latin typeface="Gill Sans Nova" panose="020B0602020104020203" pitchFamily="34" charset="0"/>
              </a:rPr>
              <a:t>HUMAN</a:t>
            </a:r>
          </a:p>
          <a:p>
            <a:pPr algn="ctr"/>
            <a:r>
              <a:rPr lang="en-US" sz="2000" b="1" dirty="0">
                <a:solidFill>
                  <a:srgbClr val="92BB39"/>
                </a:solidFill>
                <a:latin typeface="Gill Sans Nova" panose="020B0602020104020203" pitchFamily="34" charset="0"/>
              </a:rPr>
              <a:t>OVERSIGHT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950A39-84D4-F2CA-DE59-0498807D8074}"/>
              </a:ext>
            </a:extLst>
          </p:cNvPr>
          <p:cNvSpPr txBox="1"/>
          <p:nvPr/>
        </p:nvSpPr>
        <p:spPr>
          <a:xfrm>
            <a:off x="901114" y="5495576"/>
            <a:ext cx="10679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43DD93"/>
                </a:solidFill>
                <a:latin typeface="Gill Sans Nova" panose="020B0602020104020203" pitchFamily="34" charset="0"/>
              </a:rPr>
              <a:t>TRUST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C517C4-0964-8688-6970-283B4165015D}"/>
              </a:ext>
            </a:extLst>
          </p:cNvPr>
          <p:cNvSpPr txBox="1"/>
          <p:nvPr/>
        </p:nvSpPr>
        <p:spPr>
          <a:xfrm>
            <a:off x="6190922" y="5495576"/>
            <a:ext cx="23378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E811"/>
                </a:solidFill>
                <a:latin typeface="Gill Sans Nova" panose="020B0602020104020203" pitchFamily="34" charset="0"/>
              </a:rPr>
              <a:t>EMPOWERMENT</a:t>
            </a:r>
          </a:p>
        </p:txBody>
      </p:sp>
      <p:pic>
        <p:nvPicPr>
          <p:cNvPr id="10" name="Picture 9" descr="A blue and blue icons&#10;&#10;AI-generated content may be incorrect.">
            <a:extLst>
              <a:ext uri="{FF2B5EF4-FFF2-40B4-BE49-F238E27FC236}">
                <a16:creationId xmlns:a16="http://schemas.microsoft.com/office/drawing/2014/main" id="{5667D806-A230-07D1-6938-004A40C5A9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3" t="26859" r="56716" b="24656"/>
          <a:stretch>
            <a:fillRect/>
          </a:stretch>
        </p:blipFill>
        <p:spPr>
          <a:xfrm>
            <a:off x="267761" y="2162588"/>
            <a:ext cx="2320120" cy="3152633"/>
          </a:xfrm>
          <a:prstGeom prst="rect">
            <a:avLst/>
          </a:prstGeom>
        </p:spPr>
      </p:pic>
      <p:pic>
        <p:nvPicPr>
          <p:cNvPr id="11" name="Picture 10" descr="A blue and blue icons&#10;&#10;AI-generated content may be incorrect.">
            <a:extLst>
              <a:ext uri="{FF2B5EF4-FFF2-40B4-BE49-F238E27FC236}">
                <a16:creationId xmlns:a16="http://schemas.microsoft.com/office/drawing/2014/main" id="{69B065BA-E7B7-DD94-A627-8F5B5A31FE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4" t="26859" r="9104" b="24656"/>
          <a:stretch>
            <a:fillRect/>
          </a:stretch>
        </p:blipFill>
        <p:spPr>
          <a:xfrm>
            <a:off x="3033448" y="2153489"/>
            <a:ext cx="2320120" cy="3152633"/>
          </a:xfrm>
          <a:prstGeom prst="rect">
            <a:avLst/>
          </a:prstGeom>
        </p:spPr>
      </p:pic>
      <p:pic>
        <p:nvPicPr>
          <p:cNvPr id="12" name="Picture 11" descr="A blue icons of people and a person with a dog&#10;&#10;AI-generated content may be incorrect.">
            <a:extLst>
              <a:ext uri="{FF2B5EF4-FFF2-40B4-BE49-F238E27FC236}">
                <a16:creationId xmlns:a16="http://schemas.microsoft.com/office/drawing/2014/main" id="{0B73F1AC-7040-FA58-9320-5D761CF05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15" t="24891" r="4968" b="33820"/>
          <a:stretch>
            <a:fillRect/>
          </a:stretch>
        </p:blipFill>
        <p:spPr>
          <a:xfrm>
            <a:off x="5799135" y="2163717"/>
            <a:ext cx="3121451" cy="3009967"/>
          </a:xfrm>
          <a:prstGeom prst="rect">
            <a:avLst/>
          </a:prstGeom>
        </p:spPr>
      </p:pic>
      <p:pic>
        <p:nvPicPr>
          <p:cNvPr id="13" name="Picture 12" descr="A logo of a person sitting at a computer&#10;&#10;AI-generated content may be incorrect.">
            <a:extLst>
              <a:ext uri="{FF2B5EF4-FFF2-40B4-BE49-F238E27FC236}">
                <a16:creationId xmlns:a16="http://schemas.microsoft.com/office/drawing/2014/main" id="{3EC66DE6-962A-1503-5B93-3A1947987A1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6562" t="18433" r="26618" b="29927"/>
          <a:stretch>
            <a:fillRect/>
          </a:stretch>
        </p:blipFill>
        <p:spPr>
          <a:xfrm>
            <a:off x="9366154" y="2351702"/>
            <a:ext cx="2515430" cy="277440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A429DFF-8BB7-D441-06A9-611B3616358D}"/>
              </a:ext>
            </a:extLst>
          </p:cNvPr>
          <p:cNvSpPr txBox="1"/>
          <p:nvPr/>
        </p:nvSpPr>
        <p:spPr>
          <a:xfrm>
            <a:off x="9531837" y="5306122"/>
            <a:ext cx="20814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79438"/>
                </a:solidFill>
                <a:latin typeface="Gill Sans Nova" panose="020B0602020104020203" pitchFamily="34" charset="0"/>
              </a:rPr>
              <a:t>DATA</a:t>
            </a:r>
          </a:p>
          <a:p>
            <a:pPr algn="ctr"/>
            <a:r>
              <a:rPr lang="en-US" sz="2000" b="1" dirty="0">
                <a:solidFill>
                  <a:srgbClr val="F79438"/>
                </a:solidFill>
                <a:latin typeface="Gill Sans Nova" panose="020B0602020104020203" pitchFamily="34" charset="0"/>
              </a:rPr>
              <a:t>GOVERNANCE</a:t>
            </a:r>
          </a:p>
        </p:txBody>
      </p:sp>
      <p:pic>
        <p:nvPicPr>
          <p:cNvPr id="15" name="Picture 14" descr="A close-up of a logo&#10;&#10;AI-generated content may be incorrect.">
            <a:extLst>
              <a:ext uri="{FF2B5EF4-FFF2-40B4-BE49-F238E27FC236}">
                <a16:creationId xmlns:a16="http://schemas.microsoft.com/office/drawing/2014/main" id="{5314ED1C-8F74-8EBF-0FCC-518C6D052D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4917" y="123709"/>
            <a:ext cx="2636232" cy="57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802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23A23E-E87E-12C0-7982-99C208A1E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149BDE-22E6-840F-55D2-E3A58AAF9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564" y="131923"/>
            <a:ext cx="10951842" cy="1325563"/>
          </a:xfrm>
        </p:spPr>
        <p:txBody>
          <a:bodyPr/>
          <a:lstStyle/>
          <a:p>
            <a:r>
              <a:rPr lang="de-DE" sz="4800" dirty="0">
                <a:latin typeface="Avenir Black"/>
              </a:rPr>
              <a:t>SMIT SSH </a:t>
            </a:r>
            <a:r>
              <a:rPr lang="de-DE" sz="4800" dirty="0" err="1">
                <a:latin typeface="Avenir Black"/>
              </a:rPr>
              <a:t>collaboration</a:t>
            </a:r>
            <a:endParaRPr lang="de-DE" sz="4800" dirty="0"/>
          </a:p>
        </p:txBody>
      </p:sp>
      <p:pic>
        <p:nvPicPr>
          <p:cNvPr id="10" name="Picture 9" descr="A diagram of a diagram of a person&#10;&#10;AI-generated content may be incorrect.">
            <a:extLst>
              <a:ext uri="{FF2B5EF4-FFF2-40B4-BE49-F238E27FC236}">
                <a16:creationId xmlns:a16="http://schemas.microsoft.com/office/drawing/2014/main" id="{3C21F5C7-E023-2EB5-236C-C3A81791A3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142" b="7458"/>
          <a:stretch>
            <a:fillRect/>
          </a:stretch>
        </p:blipFill>
        <p:spPr>
          <a:xfrm>
            <a:off x="2733718" y="1633363"/>
            <a:ext cx="6434631" cy="39361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7CFC9ED-FF54-3C5B-4B96-814EAA05D6FA}"/>
              </a:ext>
            </a:extLst>
          </p:cNvPr>
          <p:cNvSpPr txBox="1"/>
          <p:nvPr/>
        </p:nvSpPr>
        <p:spPr>
          <a:xfrm>
            <a:off x="8835380" y="1288523"/>
            <a:ext cx="3124743" cy="1354217"/>
          </a:xfrm>
          <a:prstGeom prst="rect">
            <a:avLst/>
          </a:prstGeom>
          <a:noFill/>
          <a:ln w="19050">
            <a:solidFill>
              <a:srgbClr val="43DD93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solidFill>
                  <a:srgbClr val="43DD93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Verdana" charset="0"/>
              </a:rPr>
              <a:t>How to build and maintain trust in autonomous AI?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Roboto Medium" panose="02000000000000000000" pitchFamily="2" charset="0"/>
                <a:ea typeface="Roboto Medium" panose="02000000000000000000" pitchFamily="2" charset="0"/>
                <a:cs typeface="Verdana" charset="0"/>
              </a:rPr>
              <a:t>Identify which socio‑technical factors drive user trust.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Roboto Medium" panose="02000000000000000000" pitchFamily="2" charset="0"/>
                <a:ea typeface="Roboto Medium" panose="02000000000000000000" pitchFamily="2" charset="0"/>
                <a:cs typeface="Verdana" charset="0"/>
              </a:rPr>
              <a:t>Define design requirements that ensure transparency and reliability.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723EE6-C916-E992-A99F-8125272E2694}"/>
              </a:ext>
            </a:extLst>
          </p:cNvPr>
          <p:cNvSpPr txBox="1"/>
          <p:nvPr/>
        </p:nvSpPr>
        <p:spPr>
          <a:xfrm>
            <a:off x="8835380" y="4039583"/>
            <a:ext cx="3124743" cy="1446550"/>
          </a:xfrm>
          <a:prstGeom prst="rect">
            <a:avLst/>
          </a:prstGeom>
          <a:noFill/>
          <a:ln w="19050">
            <a:solidFill>
              <a:srgbClr val="92BB39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solidFill>
                  <a:srgbClr val="92BB39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Verdana" charset="0"/>
              </a:rPr>
              <a:t>How to ensure meaningful human oversight?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Roboto Medium" panose="02000000000000000000" pitchFamily="2" charset="0"/>
                <a:ea typeface="Roboto Medium" panose="02000000000000000000" pitchFamily="2" charset="0"/>
                <a:cs typeface="Verdana" charset="0"/>
              </a:rPr>
              <a:t>Implement effective oversight and intervention mechanisms.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Roboto Medium" panose="02000000000000000000" pitchFamily="2" charset="0"/>
                <a:ea typeface="Roboto Medium" panose="02000000000000000000" pitchFamily="2" charset="0"/>
                <a:cs typeface="Verdana" charset="0"/>
              </a:rPr>
              <a:t>Integrate human‑in‑the‑loop controls into existing workflows</a:t>
            </a:r>
            <a:r>
              <a:rPr lang="en-US" sz="1400" dirty="0">
                <a:latin typeface="Roboto Medium" panose="02000000000000000000" pitchFamily="2" charset="0"/>
                <a:ea typeface="Roboto Medium" panose="02000000000000000000" pitchFamily="2" charset="0"/>
                <a:cs typeface="Verdana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816A48-5885-9099-3231-5A8731EEA1F9}"/>
              </a:ext>
            </a:extLst>
          </p:cNvPr>
          <p:cNvSpPr txBox="1"/>
          <p:nvPr/>
        </p:nvSpPr>
        <p:spPr>
          <a:xfrm>
            <a:off x="230358" y="1298494"/>
            <a:ext cx="3124743" cy="1354217"/>
          </a:xfrm>
          <a:prstGeom prst="rect">
            <a:avLst/>
          </a:prstGeom>
          <a:noFill/>
          <a:ln w="19050">
            <a:solidFill>
              <a:srgbClr val="F79438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solidFill>
                  <a:srgbClr val="F79438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Verdana" charset="0"/>
              </a:rPr>
              <a:t>How to govern and share data responsibly and sovereignly?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Roboto Medium" panose="02000000000000000000" pitchFamily="2" charset="0"/>
                <a:ea typeface="Roboto Medium" panose="02000000000000000000" pitchFamily="2" charset="0"/>
                <a:cs typeface="Verdana" charset="0"/>
              </a:rPr>
              <a:t>Establish governance models protecting rights and sovereignty.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Roboto Medium" panose="02000000000000000000" pitchFamily="2" charset="0"/>
                <a:ea typeface="Roboto Medium" panose="02000000000000000000" pitchFamily="2" charset="0"/>
                <a:cs typeface="Verdana" charset="0"/>
              </a:rPr>
              <a:t>Enable compliant, transparent data access for AI innovation.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5CC548-D962-FEC6-62EB-3E20E1754879}"/>
              </a:ext>
            </a:extLst>
          </p:cNvPr>
          <p:cNvSpPr txBox="1"/>
          <p:nvPr/>
        </p:nvSpPr>
        <p:spPr>
          <a:xfrm>
            <a:off x="230357" y="4131916"/>
            <a:ext cx="3124743" cy="1354217"/>
          </a:xfrm>
          <a:prstGeom prst="rect">
            <a:avLst/>
          </a:prstGeom>
          <a:noFill/>
          <a:ln w="19050">
            <a:solidFill>
              <a:srgbClr val="FFE81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solidFill>
                  <a:srgbClr val="FFE81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Verdana" charset="0"/>
              </a:rPr>
              <a:t>How to design AI that genuinely empowers humans?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Roboto Medium" panose="02000000000000000000" pitchFamily="2" charset="0"/>
                <a:ea typeface="Roboto Medium" panose="02000000000000000000" pitchFamily="2" charset="0"/>
                <a:cs typeface="Verdana" charset="0"/>
              </a:rPr>
              <a:t>Ensure humans remain primary decision‑makers in AI‑supported tasks.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Roboto Medium" panose="02000000000000000000" pitchFamily="2" charset="0"/>
                <a:ea typeface="Roboto Medium" panose="02000000000000000000" pitchFamily="2" charset="0"/>
                <a:cs typeface="Verdana" charset="0"/>
              </a:rPr>
              <a:t>Strengthen user competence, confidence, and control through design.</a:t>
            </a:r>
          </a:p>
        </p:txBody>
      </p:sp>
    </p:spTree>
    <p:extLst>
      <p:ext uri="{BB962C8B-B14F-4D97-AF65-F5344CB8AC3E}">
        <p14:creationId xmlns:p14="http://schemas.microsoft.com/office/powerpoint/2010/main" val="2033084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8E784B-4277-F2AB-B9C9-D2A965526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564" y="359575"/>
            <a:ext cx="9139518" cy="1325563"/>
          </a:xfrm>
        </p:spPr>
        <p:txBody>
          <a:bodyPr/>
          <a:lstStyle/>
          <a:p>
            <a:r>
              <a:rPr lang="de-DE" dirty="0"/>
              <a:t>Contact </a:t>
            </a:r>
            <a:r>
              <a:rPr lang="de-DE" dirty="0" err="1"/>
              <a:t>us</a:t>
            </a:r>
            <a:r>
              <a:rPr lang="de-DE" dirty="0"/>
              <a:t>!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5E1AA49-7F36-25DB-A6FD-DAD3B111B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564" y="1595548"/>
            <a:ext cx="9036534" cy="3645910"/>
          </a:xfrm>
        </p:spPr>
        <p:txBody>
          <a:bodyPr/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77"/>
                <a:ea typeface="Verdana" charset="0"/>
                <a:cs typeface="Verdana" charset="0"/>
              </a:rPr>
              <a:t>Leading SSH research center in technology RDI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77"/>
                <a:ea typeface="Verdana" charset="0"/>
                <a:cs typeface="Verdana" charset="0"/>
              </a:rPr>
              <a:t>Strong expertise &amp; track record in SSH in digital innovation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77"/>
                <a:ea typeface="Verdana" charset="0"/>
                <a:cs typeface="Verdana" charset="0"/>
              </a:rPr>
              <a:t>Interdisciplinary team of +140 FTE researchers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77"/>
                <a:ea typeface="Verdana" charset="0"/>
                <a:cs typeface="Verdana" charset="0"/>
              </a:rPr>
              <a:t>Embedded in VUB and IMEC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F6D939-430E-E113-9963-7B83349948DA}"/>
              </a:ext>
            </a:extLst>
          </p:cNvPr>
          <p:cNvSpPr txBox="1"/>
          <p:nvPr/>
        </p:nvSpPr>
        <p:spPr>
          <a:xfrm>
            <a:off x="7995770" y="4773138"/>
            <a:ext cx="295271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1600" b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Bram Lievens</a:t>
            </a:r>
          </a:p>
          <a:p>
            <a:r>
              <a:rPr lang="en-BE" sz="140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Research valorisation manager</a:t>
            </a:r>
          </a:p>
          <a:p>
            <a:r>
              <a:rPr lang="nl-BE" sz="1400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bram.lievens</a:t>
            </a:r>
            <a:r>
              <a:rPr lang="en-BE" sz="140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@vub.be</a:t>
            </a:r>
          </a:p>
          <a:p>
            <a:r>
              <a:rPr lang="en-BE" sz="140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+32 478 72 01 54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2C72860C-7A77-EF3F-69C9-D46292F0B8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r="7430"/>
          <a:stretch>
            <a:fillRect/>
          </a:stretch>
        </p:blipFill>
        <p:spPr bwMode="auto">
          <a:xfrm>
            <a:off x="6486284" y="4811245"/>
            <a:ext cx="1509486" cy="1509485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0805526-C265-0608-9CA8-98885D24CBFF}"/>
              </a:ext>
            </a:extLst>
          </p:cNvPr>
          <p:cNvSpPr txBox="1"/>
          <p:nvPr/>
        </p:nvSpPr>
        <p:spPr>
          <a:xfrm>
            <a:off x="1243513" y="4716864"/>
            <a:ext cx="3138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5000"/>
                </a:solidFill>
                <a:latin typeface="Gill Sans MT" panose="020B0502020104020203" pitchFamily="34" charset="77"/>
                <a:ea typeface="Verdana" charset="0"/>
                <a:cs typeface="Verdana" charset="0"/>
              </a:rPr>
              <a:t>smit.research.vub.be</a:t>
            </a:r>
            <a:endParaRPr lang="en-US" sz="2800" dirty="0">
              <a:solidFill>
                <a:srgbClr val="FF5000"/>
              </a:solidFill>
              <a:latin typeface="Gill Sans MT" panose="020B0502020104020203" pitchFamily="34" charset="77"/>
              <a:ea typeface="Verdana" charset="0"/>
              <a:cs typeface="Verdana" charset="0"/>
            </a:endParaRPr>
          </a:p>
        </p:txBody>
      </p:sp>
      <p:pic>
        <p:nvPicPr>
          <p:cNvPr id="15" name="Picture 14" descr="A close-up of a logo&#10;&#10;AI-generated content may be incorrect.">
            <a:extLst>
              <a:ext uri="{FF2B5EF4-FFF2-40B4-BE49-F238E27FC236}">
                <a16:creationId xmlns:a16="http://schemas.microsoft.com/office/drawing/2014/main" id="{07A5B28E-F429-3B2C-3249-2D82CF2EB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4917" y="123709"/>
            <a:ext cx="2636232" cy="579676"/>
          </a:xfrm>
          <a:prstGeom prst="rect">
            <a:avLst/>
          </a:prstGeom>
        </p:spPr>
      </p:pic>
      <p:pic>
        <p:nvPicPr>
          <p:cNvPr id="16" name="Picture 15" descr="A close-up of a logo&#10;&#10;AI-generated content may be incorrect.">
            <a:extLst>
              <a:ext uri="{FF2B5EF4-FFF2-40B4-BE49-F238E27FC236}">
                <a16:creationId xmlns:a16="http://schemas.microsoft.com/office/drawing/2014/main" id="{E57E8DC7-7D23-C234-7D84-029237306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513" y="5380761"/>
            <a:ext cx="3423828" cy="752859"/>
          </a:xfrm>
          <a:prstGeom prst="rect">
            <a:avLst/>
          </a:prstGeom>
        </p:spPr>
      </p:pic>
      <p:pic>
        <p:nvPicPr>
          <p:cNvPr id="1026" name="Picture 2" descr="IMEC logo">
            <a:extLst>
              <a:ext uri="{FF2B5EF4-FFF2-40B4-BE49-F238E27FC236}">
                <a16:creationId xmlns:a16="http://schemas.microsoft.com/office/drawing/2014/main" id="{412FBB18-565D-B1B4-2DE9-098C6438A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334" y="6133620"/>
            <a:ext cx="1509487" cy="45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384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t-4-Society_presentation-template" id="{AD7E4BBB-45D5-C147-B996-F1895D2311F1}" vid="{DC951138-64D0-E345-9E49-544DAC4EB3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bce316d-973e-457e-b49e-53c7899ff460" xsi:nil="true"/>
    <lcf76f155ced4ddcb4097134ff3c332f xmlns="6cab85bf-1830-42a8-b1ab-7cafb3aa3d00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514025E9481B4A88B1F618B5DB8A95" ma:contentTypeVersion="13" ma:contentTypeDescription="Create a new document." ma:contentTypeScope="" ma:versionID="12658c2f9ed8b4b361a80775290dcdd6">
  <xsd:schema xmlns:xsd="http://www.w3.org/2001/XMLSchema" xmlns:xs="http://www.w3.org/2001/XMLSchema" xmlns:p="http://schemas.microsoft.com/office/2006/metadata/properties" xmlns:ns2="5632858a-b9b9-492e-ba44-853b609e0060" xmlns:ns3="6cab85bf-1830-42a8-b1ab-7cafb3aa3d00" xmlns:ns4="dbce316d-973e-457e-b49e-53c7899ff460" targetNamespace="http://schemas.microsoft.com/office/2006/metadata/properties" ma:root="true" ma:fieldsID="7565627b56737eb06417087d0a317d10" ns2:_="" ns3:_="" ns4:_="">
    <xsd:import namespace="5632858a-b9b9-492e-ba44-853b609e0060"/>
    <xsd:import namespace="6cab85bf-1830-42a8-b1ab-7cafb3aa3d00"/>
    <xsd:import namespace="dbce316d-973e-457e-b49e-53c7899ff46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lcf76f155ced4ddcb4097134ff3c332f" minOccurs="0"/>
                <xsd:element ref="ns4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SearchPropertie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32858a-b9b9-492e-ba44-853b609e006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ab85bf-1830-42a8-b1ab-7cafb3aa3d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50a49bc4-c9e0-412a-b7e2-852193553b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ce316d-973e-457e-b49e-53c7899ff460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7d71615a-948f-46fa-a150-0dbcc1e6530e}" ma:internalName="TaxCatchAll" ma:showField="CatchAllData" ma:web="dbce316d-973e-457e-b49e-53c7899ff4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695D55-8E27-4912-9190-CF0F1098D09E}">
  <ds:schemaRefs>
    <ds:schemaRef ds:uri="http://purl.org/dc/terms/"/>
    <ds:schemaRef ds:uri="http://schemas.microsoft.com/office/2006/documentManagement/types"/>
    <ds:schemaRef ds:uri="6cab85bf-1830-42a8-b1ab-7cafb3aa3d00"/>
    <ds:schemaRef ds:uri="http://schemas.microsoft.com/office/infopath/2007/PartnerControls"/>
    <ds:schemaRef ds:uri="http://www.w3.org/XML/1998/namespace"/>
    <ds:schemaRef ds:uri="http://purl.org/dc/elements/1.1/"/>
    <ds:schemaRef ds:uri="5632858a-b9b9-492e-ba44-853b609e0060"/>
    <ds:schemaRef ds:uri="http://purl.org/dc/dcmitype/"/>
    <ds:schemaRef ds:uri="http://schemas.microsoft.com/office/2006/metadata/properties"/>
    <ds:schemaRef ds:uri="http://schemas.openxmlformats.org/package/2006/metadata/core-properties"/>
    <ds:schemaRef ds:uri="dbce316d-973e-457e-b49e-53c7899ff460"/>
  </ds:schemaRefs>
</ds:datastoreItem>
</file>

<file path=customXml/itemProps2.xml><?xml version="1.0" encoding="utf-8"?>
<ds:datastoreItem xmlns:ds="http://schemas.openxmlformats.org/officeDocument/2006/customXml" ds:itemID="{BCCAD72F-8EDF-41FC-8A98-65469E3C2D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32858a-b9b9-492e-ba44-853b609e0060"/>
    <ds:schemaRef ds:uri="6cab85bf-1830-42a8-b1ab-7cafb3aa3d00"/>
    <ds:schemaRef ds:uri="dbce316d-973e-457e-b49e-53c7899ff4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AF20C2A-2ED5-438E-90E1-BC7BCF594B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Net-4-Society_presentation-template</Template>
  <TotalTime>1260</TotalTime>
  <Words>242</Words>
  <Application>Microsoft Macintosh PowerPoint</Application>
  <PresentationFormat>Widescreen</PresentationFormat>
  <Paragraphs>39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Avenir Black</vt:lpstr>
      <vt:lpstr>Cambria</vt:lpstr>
      <vt:lpstr>Avenir</vt:lpstr>
      <vt:lpstr>Arial</vt:lpstr>
      <vt:lpstr>Verdana</vt:lpstr>
      <vt:lpstr>Calibri</vt:lpstr>
      <vt:lpstr>Gill Sans Nova</vt:lpstr>
      <vt:lpstr>Avenir Book</vt:lpstr>
      <vt:lpstr>Roboto Medium</vt:lpstr>
      <vt:lpstr>Gill Sans MT</vt:lpstr>
      <vt:lpstr>Office</vt:lpstr>
      <vt:lpstr>“Artificial intelligence in Horizon Europe calls: an interdisciplinary challenge”</vt:lpstr>
      <vt:lpstr>Our expertise</vt:lpstr>
      <vt:lpstr>Topics of interest</vt:lpstr>
      <vt:lpstr>SMIT SSH collaboration</vt:lpstr>
      <vt:lpstr>Contact us!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Brokerage Event Flash presentation</dc:title>
  <dc:creator>Dominik Klinkenberg</dc:creator>
  <cp:lastModifiedBy>Bram Lievens</cp:lastModifiedBy>
  <cp:revision>45</cp:revision>
  <dcterms:created xsi:type="dcterms:W3CDTF">2022-11-29T06:06:40Z</dcterms:created>
  <dcterms:modified xsi:type="dcterms:W3CDTF">2026-02-24T09:21:12Z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0x0101007A514025E9481B4A88B1F618B5DB8A95</vt:lpwstr>
  </property>
  <property fmtid="{D5CDD505-2E9C-101B-9397-08002B2CF9AE}" pid="3" name="MediaServiceImageTags">
    <vt:lpwstr/>
  </property>
</Properties>
</file>